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1" r:id="rId4"/>
    <p:sldId id="275" r:id="rId5"/>
    <p:sldId id="256" r:id="rId6"/>
    <p:sldId id="276" r:id="rId7"/>
    <p:sldId id="277" r:id="rId8"/>
    <p:sldId id="270" r:id="rId9"/>
    <p:sldId id="266" r:id="rId10"/>
    <p:sldId id="257" r:id="rId11"/>
    <p:sldId id="269" r:id="rId12"/>
    <p:sldId id="268" r:id="rId13"/>
    <p:sldId id="258" r:id="rId14"/>
    <p:sldId id="273" r:id="rId15"/>
    <p:sldId id="260" r:id="rId16"/>
    <p:sldId id="261" r:id="rId17"/>
    <p:sldId id="262" r:id="rId18"/>
    <p:sldId id="278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EA630-83DA-4B30-839F-D06C76014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45D1C3-6E94-4689-ABB6-70D459F20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17E370-2A20-46BA-A3A7-2A9AA667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E4CC51-0BC1-4D70-8747-68AD1FCF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EB4C15-839A-4DFB-BC2D-AE892748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30CF4F-857A-4219-BF5F-D3EA878B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4E96639-C388-436B-B04D-504F0DF63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7ED260-E9BB-4BF8-B707-367F6232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1E0221-D8F7-4C7E-988F-D34300EB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264C4F-66E1-4BFB-909A-6AA46A33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E304B15-8D69-48BC-9206-FBE1EFC6F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35C6C15-FD26-4CB9-B510-713790CF2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DE8C49-E41E-4608-B7C8-4DE1CFC1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D208BB-84F1-40F8-A699-237FB0B2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4AF4FF-AE9A-4216-A244-E2CD54C0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06AEA0-0CB1-4F59-887D-027C8139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43F73A-D0D1-473C-9A0B-4C813E60F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D1B7E2-22B1-4F49-B6CC-8BFEBA13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98C589-E30A-4EFB-BB33-1F8C25A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FDF71A-F477-489A-A8BD-D0E93E4C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836B16-32FE-4B3A-B085-9A17B9B5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71A706A-2586-4BFD-AAF1-79AD4804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D10714-0B41-4310-8B2C-76C339D2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55720F-6CB8-40F8-8CC2-042CE795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2DC864-1DEE-44E6-89BA-3680111C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CB97A6-2AB8-421A-8FAE-5CDF5AA0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2B9F43-358D-4E2E-BAE2-2B589D6F6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74529B-695C-4E73-ABBB-A3C3A124D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2B6654-1D6C-411E-8BD3-7EBC236F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4465523-95D7-4F7A-B2B5-7FBE7C5B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BD1711-5C61-422D-9E20-C76187E5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5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BE78BF-8AC7-40EF-ACD0-EE881065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967D7E-1E42-4C4D-9B44-9A4FA43B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D8EC05-D401-4102-9AA2-093AC9734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FC8B28C-CD78-4BB7-9458-74930D32F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8BE1132-AFA3-4D1E-A5E6-BFB8E199A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96B6BC7-6838-45D7-BD7A-43B95A9C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3961159-F613-4DE5-A4DF-36D7EE4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209F6FC-EA8E-4AC9-8E8D-50D8E728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73E95A-5258-4FE6-9F26-BEAAF979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74F228E-9F1E-49FF-9DCC-0E6ACA48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4E4EA4D-62A8-476C-81FB-81FFFC9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015EF9-F0D0-49B3-B12C-C0BF3551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49879B4-9F3E-435C-AA86-6CE7F949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914639D-67C2-4A3A-AA23-B87BBC28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FADBD1-3DBD-4173-8788-E76016C7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785EF9-870B-4BE3-86F2-34DF23B2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BB8885-EDA8-4975-9524-9C17BBD7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92B367-13E8-47BF-8950-F2B3B451C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EDBABBA-2F63-4FF3-9E3A-3A1BA7B8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A05227-6F2A-4BD1-9099-97C28B2A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12E3CA-02AC-4093-BFFF-33024C11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1D8C67-2935-4913-A89E-170AFB2D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D2D01CB-63E7-486E-B887-88D707D0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34E032-B8CC-49B7-B650-89FF444CE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688420-AF49-42CF-BA14-58103A82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B159CF0-0405-46AB-B284-F85744ED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2105F09-26CD-491E-9BDD-26386A91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62EC829-D652-43E6-B85F-A2BA7D7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592ACB-B485-4DD3-9E2F-3C56FC35A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4261BB-DF64-4648-BACF-0B61B0C39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0007-4D6F-46C6-BC3C-89A827BF1A14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D9AE5B-0741-4585-931E-42E90C7C1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8B9FB6-5C94-4D1C-9924-C0EDF997F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B950-2BF1-4F1D-A933-578C7E5D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ECD92F-9636-4C1E-9139-658DD8B5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45" y="1464114"/>
            <a:ext cx="10515600" cy="723021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Photodynamic Therapy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CC8446-F854-46BF-B679-116ED70D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2805373"/>
            <a:ext cx="10608076" cy="3371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Πηγιάκη Μαρία</a:t>
            </a:r>
          </a:p>
          <a:p>
            <a:pPr marL="0" indent="0" algn="ctr">
              <a:buNone/>
            </a:pP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Α.Μ.:1007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Κρήτης</a:t>
            </a:r>
          </a:p>
          <a:p>
            <a:pPr marL="0" indent="0" algn="ctr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Τμήμα Χημείας</a:t>
            </a:r>
          </a:p>
          <a:p>
            <a:pPr marL="0" indent="0" algn="ctr">
              <a:buNone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Τομέας 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Βιοανόργανης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Χημείας</a:t>
            </a:r>
          </a:p>
          <a:p>
            <a:pPr marL="0" indent="0" algn="ctr">
              <a:buNone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Επιβλέπων Καθηγητής: 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Κουτσολέλος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Αθανάσιος</a:t>
            </a:r>
          </a:p>
          <a:p>
            <a:pPr marL="0" indent="0" algn="ctr">
              <a:buNone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Εξεταζόμενο μάθημα: 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Υπερμοριακή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Χημεία</a:t>
            </a:r>
          </a:p>
          <a:p>
            <a:pPr marL="0" indent="0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CABBB5C7-B9FE-4157-94D8-A1965036C05F}"/>
              </a:ext>
            </a:extLst>
          </p:cNvPr>
          <p:cNvCxnSpPr/>
          <p:nvPr/>
        </p:nvCxnSpPr>
        <p:spPr>
          <a:xfrm>
            <a:off x="838200" y="2151624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25EAC5-2376-4146-AE0D-15C300B7940B}"/>
              </a:ext>
            </a:extLst>
          </p:cNvPr>
          <p:cNvSpPr txBox="1"/>
          <p:nvPr/>
        </p:nvSpPr>
        <p:spPr>
          <a:xfrm>
            <a:off x="7332790" y="214831"/>
            <a:ext cx="484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Κρήτης ,Τμήμα Χημείας, 2019/05/28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Σχετική εικόνα">
            <a:extLst>
              <a:ext uri="{FF2B5EF4-FFF2-40B4-BE49-F238E27FC236}">
                <a16:creationId xmlns:a16="http://schemas.microsoft.com/office/drawing/2014/main" id="{97813169-6AFA-4BE9-ADD6-6034BF35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8" y="129467"/>
            <a:ext cx="1628775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70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90214-FBFC-4032-88C6-B4E6ECF2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7" y="69352"/>
            <a:ext cx="10280342" cy="5164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Photosensitizers for different clinical conditions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2A6F093-FDEE-46D9-81C6-D29EC338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7917" y="493470"/>
            <a:ext cx="5402666" cy="5907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D89E8-3AFF-411F-AA55-F8E652D76978}"/>
              </a:ext>
            </a:extLst>
          </p:cNvPr>
          <p:cNvSpPr txBox="1"/>
          <p:nvPr/>
        </p:nvSpPr>
        <p:spPr>
          <a:xfrm>
            <a:off x="2381701" y="6308209"/>
            <a:ext cx="990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Chilakamarthi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U., &amp;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Giribabu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(2017). Photodynamic Therapy : Past , Present and Future, 775–802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D169C55-7E51-400B-9C89-D1681854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060"/>
            <a:ext cx="3131880" cy="231807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B3CDEC8-EAD4-4113-A7CA-079DE4B72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2856"/>
            <a:ext cx="2657400" cy="243823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1C5AA10-B05C-4DAF-95F1-B59BBAE8F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953799"/>
            <a:ext cx="3143250" cy="3028950"/>
          </a:xfrm>
          <a:prstGeom prst="rect">
            <a:avLst/>
          </a:prstGeom>
        </p:spPr>
      </p:pic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DF46292A-B218-4216-B301-B73D8CE38079}"/>
              </a:ext>
            </a:extLst>
          </p:cNvPr>
          <p:cNvCxnSpPr/>
          <p:nvPr/>
        </p:nvCxnSpPr>
        <p:spPr>
          <a:xfrm>
            <a:off x="0" y="635414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23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25CB2-707F-4C57-92AE-6E6EAD92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319597"/>
            <a:ext cx="10928412" cy="525291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88B547B-872E-4EDD-AD85-AD81E53FA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634" y="955003"/>
            <a:ext cx="6459366" cy="5196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2562F-9543-4C87-B59C-35AC5B1503F4}"/>
              </a:ext>
            </a:extLst>
          </p:cNvPr>
          <p:cNvSpPr txBox="1"/>
          <p:nvPr/>
        </p:nvSpPr>
        <p:spPr>
          <a:xfrm>
            <a:off x="3429921" y="6437265"/>
            <a:ext cx="878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Dougherty, T., &amp; Schwartz, S. (2003). Photodynamic therapy for cancer skin of mice, 3(May)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70A5E400-3402-4F8C-9C02-369929E95BC1}"/>
              </a:ext>
            </a:extLst>
          </p:cNvPr>
          <p:cNvCxnSpPr>
            <a:cxnSpLocks/>
          </p:cNvCxnSpPr>
          <p:nvPr/>
        </p:nvCxnSpPr>
        <p:spPr>
          <a:xfrm>
            <a:off x="0" y="6437265"/>
            <a:ext cx="12070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51F9A7-DCB6-44D6-9E54-581E4591F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" y="3142694"/>
            <a:ext cx="3008917" cy="300891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41B127F-E9D3-40BA-964C-EE6101FD6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913" y="4995371"/>
            <a:ext cx="2406721" cy="134090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1200250-9696-41ED-B547-A61A81C80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09" y="1173784"/>
            <a:ext cx="3473258" cy="1889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516C9E-B29D-4B29-9B99-C0D41C3FB7F8}"/>
              </a:ext>
            </a:extLst>
          </p:cNvPr>
          <p:cNvSpPr txBox="1"/>
          <p:nvPr/>
        </p:nvSpPr>
        <p:spPr>
          <a:xfrm>
            <a:off x="1104477" y="198557"/>
            <a:ext cx="980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Photosensitizers approved from different countries </a:t>
            </a:r>
          </a:p>
        </p:txBody>
      </p:sp>
    </p:spTree>
    <p:extLst>
      <p:ext uri="{BB962C8B-B14F-4D97-AF65-F5344CB8AC3E}">
        <p14:creationId xmlns:p14="http://schemas.microsoft.com/office/powerpoint/2010/main" val="301194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882182-D418-4FC0-A203-5E3FFDB3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82782"/>
            <a:ext cx="11652504" cy="6226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Photofrin</a:t>
            </a:r>
            <a:r>
              <a:rPr lang="en-US" dirty="0"/>
              <a:t> : The most known Photosensitizer in PDT 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5A25F21-A4A5-42E0-900E-A128203B1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183" y="1581924"/>
            <a:ext cx="9679118" cy="4288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7177A-AFA0-40D0-9DC5-2DEAB886C0D3}"/>
              </a:ext>
            </a:extLst>
          </p:cNvPr>
          <p:cNvSpPr txBox="1"/>
          <p:nvPr/>
        </p:nvSpPr>
        <p:spPr>
          <a:xfrm>
            <a:off x="2289481" y="6339060"/>
            <a:ext cx="990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Chilakamarthi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U., &amp; </a:t>
            </a: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Giribabu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 (2017). Photodynamic Therapy : Past , Present and Future, 775–802.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39010923-7D07-4816-A667-4B1A38CFC5DB}"/>
              </a:ext>
            </a:extLst>
          </p:cNvPr>
          <p:cNvCxnSpPr>
            <a:cxnSpLocks/>
          </p:cNvCxnSpPr>
          <p:nvPr/>
        </p:nvCxnSpPr>
        <p:spPr>
          <a:xfrm>
            <a:off x="0" y="63118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5E8F78-88BB-4189-9168-5C3BEE77B5E7}"/>
              </a:ext>
            </a:extLst>
          </p:cNvPr>
          <p:cNvSpPr txBox="1"/>
          <p:nvPr/>
        </p:nvSpPr>
        <p:spPr>
          <a:xfrm>
            <a:off x="8634362" y="1385487"/>
            <a:ext cx="1967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Record</a:t>
            </a:r>
          </a:p>
        </p:txBody>
      </p:sp>
    </p:spTree>
    <p:extLst>
      <p:ext uri="{BB962C8B-B14F-4D97-AF65-F5344CB8AC3E}">
        <p14:creationId xmlns:p14="http://schemas.microsoft.com/office/powerpoint/2010/main" val="388781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969903-95C5-44CD-9AE5-89617216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265" y="209842"/>
            <a:ext cx="12425265" cy="140892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Two-Photon Excitation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PDT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approach in PDT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C5749F-C666-4B9C-8CCC-5979E360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44" y="1786715"/>
            <a:ext cx="6755466" cy="4646792"/>
          </a:xfrm>
        </p:spPr>
      </p:pic>
    </p:spTree>
    <p:extLst>
      <p:ext uri="{BB962C8B-B14F-4D97-AF65-F5344CB8AC3E}">
        <p14:creationId xmlns:p14="http://schemas.microsoft.com/office/powerpoint/2010/main" val="22897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2D57F-1668-4D24-BCDD-EE8FBD0F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60" y="72992"/>
            <a:ext cx="10223240" cy="84533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using 2-photon excitation in PDT?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C90064-E614-42A1-9F73-CF6B3C3F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905069"/>
            <a:ext cx="10933922" cy="527189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singlet oxygen life span (~3.5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sec) in aqueous environment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Singlet oxygen has inability to diffuse in cells for distances longer than 100nm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3A4AB-9F66-49D9-9A5B-984EC94195BE}"/>
              </a:ext>
            </a:extLst>
          </p:cNvPr>
          <p:cNvSpPr txBox="1"/>
          <p:nvPr/>
        </p:nvSpPr>
        <p:spPr>
          <a:xfrm>
            <a:off x="4986572" y="6428930"/>
            <a:ext cx="712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Houston,Rice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University,Biology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Ch.4,Cell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Structure,Section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4.2,109-112</a:t>
            </a:r>
            <a:r>
              <a:rPr lang="en-US" dirty="0"/>
              <a:t>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21F418-5AFE-49FD-A07A-E86E7ABEE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53" y="2182927"/>
            <a:ext cx="8965565" cy="4246002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34B6E2E-7655-4569-A063-A806AD636AB6}"/>
              </a:ext>
            </a:extLst>
          </p:cNvPr>
          <p:cNvCxnSpPr/>
          <p:nvPr/>
        </p:nvCxnSpPr>
        <p:spPr>
          <a:xfrm>
            <a:off x="0" y="642893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C73D32-10BC-4999-BB13-917C3DD0ADAA}"/>
              </a:ext>
            </a:extLst>
          </p:cNvPr>
          <p:cNvSpPr txBox="1"/>
          <p:nvPr/>
        </p:nvSpPr>
        <p:spPr>
          <a:xfrm>
            <a:off x="419878" y="1776904"/>
            <a:ext cx="5654351" cy="47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Negligible damage for healthy tissues</a:t>
            </a:r>
          </a:p>
        </p:txBody>
      </p:sp>
    </p:spTree>
    <p:extLst>
      <p:ext uri="{BB962C8B-B14F-4D97-AF65-F5344CB8AC3E}">
        <p14:creationId xmlns:p14="http://schemas.microsoft.com/office/powerpoint/2010/main" val="424007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EB565C-3C70-48B9-8E9F-B025E5A1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55184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diagram of the excited states of Photosensitizers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5D48AA1-2425-42B1-8DCF-7952219E1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539551"/>
            <a:ext cx="8023801" cy="4549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A8C52-CF05-4D49-8571-74EC97AF546A}"/>
              </a:ext>
            </a:extLst>
          </p:cNvPr>
          <p:cNvSpPr txBox="1"/>
          <p:nvPr/>
        </p:nvSpPr>
        <p:spPr>
          <a:xfrm>
            <a:off x="1" y="617696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Simone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Molecules ,Metal Atom Effect on the Photophysical Properties of Mg ( II ), Zn ( II ), Cd ( II ), and Pd ( II )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Tetraphenylporphyrin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Proposed as Possible Drugs in Photodynamic Therapy, (2017), 1–9.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9BA97-734D-4104-A056-F36E0AD2DBEA}"/>
              </a:ext>
            </a:extLst>
          </p:cNvPr>
          <p:cNvSpPr txBox="1"/>
          <p:nvPr/>
        </p:nvSpPr>
        <p:spPr>
          <a:xfrm>
            <a:off x="8345300" y="1370273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Molecules,2017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3219AC5E-496D-4090-85EF-7D22C7DEE784}"/>
              </a:ext>
            </a:extLst>
          </p:cNvPr>
          <p:cNvCxnSpPr/>
          <p:nvPr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8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F00074-EA3C-46A8-BCBE-F2D7490F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990" y="136334"/>
            <a:ext cx="12484359" cy="138090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Orbit Coupling Calculations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Triplet Transitions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A0C33A7-6BD1-424C-9265-359360091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878" y="1855797"/>
            <a:ext cx="10648622" cy="3899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5256CE-31AE-41F9-ADAD-B96D8268A3C1}"/>
              </a:ext>
            </a:extLst>
          </p:cNvPr>
          <p:cNvSpPr txBox="1"/>
          <p:nvPr/>
        </p:nvSpPr>
        <p:spPr>
          <a:xfrm>
            <a:off x="295275" y="6031210"/>
            <a:ext cx="12557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Simone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Molecules ,Metal Atom Effect on the Photophysical Properties of Mg ( II ), Zn ( II ), Cd ( II ), and Pd ( II )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Tetraphenylporphyrin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Proposed as Possible Drugs in Photodynamic Therapy, (2017), 1–9. </a:t>
            </a:r>
          </a:p>
          <a:p>
            <a:endParaRPr lang="en-US" dirty="0"/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F517E7AE-D9A2-414F-9B77-D2C8B5F7503E}"/>
              </a:ext>
            </a:extLst>
          </p:cNvPr>
          <p:cNvCxnSpPr/>
          <p:nvPr/>
        </p:nvCxnSpPr>
        <p:spPr>
          <a:xfrm>
            <a:off x="0" y="603121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579DD1E-14DC-41DC-A557-9D2F522E4C06}"/>
              </a:ext>
            </a:extLst>
          </p:cNvPr>
          <p:cNvSpPr txBox="1"/>
          <p:nvPr/>
        </p:nvSpPr>
        <p:spPr>
          <a:xfrm>
            <a:off x="9644544" y="1517243"/>
            <a:ext cx="1401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Molcules,2017</a:t>
            </a:r>
          </a:p>
        </p:txBody>
      </p:sp>
      <p:sp>
        <p:nvSpPr>
          <p:cNvPr id="12" name="Αριστερό άγκιστρο 11">
            <a:extLst>
              <a:ext uri="{FF2B5EF4-FFF2-40B4-BE49-F238E27FC236}">
                <a16:creationId xmlns:a16="http://schemas.microsoft.com/office/drawing/2014/main" id="{7EF43A27-391E-4001-8E61-2C11327EB4C3}"/>
              </a:ext>
            </a:extLst>
          </p:cNvPr>
          <p:cNvSpPr/>
          <p:nvPr/>
        </p:nvSpPr>
        <p:spPr>
          <a:xfrm rot="10800000" flipH="1">
            <a:off x="2351314" y="4408081"/>
            <a:ext cx="355497" cy="84908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Αριστερό άγκιστρο 12">
            <a:extLst>
              <a:ext uri="{FF2B5EF4-FFF2-40B4-BE49-F238E27FC236}">
                <a16:creationId xmlns:a16="http://schemas.microsoft.com/office/drawing/2014/main" id="{81D3C9CF-AA1E-46A2-85BE-0ACF1D8C10F8}"/>
              </a:ext>
            </a:extLst>
          </p:cNvPr>
          <p:cNvSpPr/>
          <p:nvPr/>
        </p:nvSpPr>
        <p:spPr>
          <a:xfrm>
            <a:off x="2329012" y="3236706"/>
            <a:ext cx="355498" cy="9144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7BEDB071-1853-41B8-96B3-49A09DC98BAE}"/>
              </a:ext>
            </a:extLst>
          </p:cNvPr>
          <p:cNvCxnSpPr/>
          <p:nvPr/>
        </p:nvCxnSpPr>
        <p:spPr>
          <a:xfrm>
            <a:off x="3209731" y="5257167"/>
            <a:ext cx="5654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32967110-1E67-4EA8-B955-516355C836C2}"/>
              </a:ext>
            </a:extLst>
          </p:cNvPr>
          <p:cNvCxnSpPr/>
          <p:nvPr/>
        </p:nvCxnSpPr>
        <p:spPr>
          <a:xfrm>
            <a:off x="3237722" y="4637314"/>
            <a:ext cx="559836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E3C97B7A-B1B8-4AED-A154-B12756B79509}"/>
              </a:ext>
            </a:extLst>
          </p:cNvPr>
          <p:cNvCxnSpPr>
            <a:cxnSpLocks/>
          </p:cNvCxnSpPr>
          <p:nvPr/>
        </p:nvCxnSpPr>
        <p:spPr>
          <a:xfrm>
            <a:off x="3209730" y="3429000"/>
            <a:ext cx="5654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18BAA90E-E4DE-4E47-8B1B-6292AD2B807C}"/>
              </a:ext>
            </a:extLst>
          </p:cNvPr>
          <p:cNvCxnSpPr/>
          <p:nvPr/>
        </p:nvCxnSpPr>
        <p:spPr>
          <a:xfrm>
            <a:off x="3209731" y="4030824"/>
            <a:ext cx="565435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41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5F5837-B203-4880-A562-91AF8100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7" y="239792"/>
            <a:ext cx="11971175" cy="77443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Computed Spin Orbit Coupling for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Radiationless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Transitions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F1C9C48-792E-43A0-BAE0-E04B70C9E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859" y="1424438"/>
            <a:ext cx="7613688" cy="4603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FCE844-8E05-48E7-8DC3-EB0234FF5A84}"/>
              </a:ext>
            </a:extLst>
          </p:cNvPr>
          <p:cNvSpPr txBox="1"/>
          <p:nvPr/>
        </p:nvSpPr>
        <p:spPr>
          <a:xfrm>
            <a:off x="295372" y="6157537"/>
            <a:ext cx="11896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Simone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Molecules ,Metal Atom Effect on the Photophysical Properties of Mg ( II ), Zn ( II ), Cd ( II ), and Pd ( II )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Tetraphenylporphyrin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Proposed as Possible Drugs in Photodynamic Therapy, (2017), 1–9. </a:t>
            </a:r>
          </a:p>
          <a:p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D870E152-EE88-4F65-9FE8-7EE53B31B4B1}"/>
              </a:ext>
            </a:extLst>
          </p:cNvPr>
          <p:cNvCxnSpPr/>
          <p:nvPr/>
        </p:nvCxnSpPr>
        <p:spPr>
          <a:xfrm>
            <a:off x="0" y="609289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E50075-CD42-4DE0-B3F3-1711D517E847}"/>
              </a:ext>
            </a:extLst>
          </p:cNvPr>
          <p:cNvSpPr txBox="1"/>
          <p:nvPr/>
        </p:nvSpPr>
        <p:spPr>
          <a:xfrm>
            <a:off x="8192460" y="1085884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Molecules,2017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BE565-1DD1-4C92-88E0-30EAE9E4DF55}"/>
              </a:ext>
            </a:extLst>
          </p:cNvPr>
          <p:cNvSpPr txBox="1"/>
          <p:nvPr/>
        </p:nvSpPr>
        <p:spPr>
          <a:xfrm>
            <a:off x="5178490" y="2015412"/>
            <a:ext cx="485192" cy="298579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E6677-38C5-4FBA-B4EB-4A5F7B795EAD}"/>
              </a:ext>
            </a:extLst>
          </p:cNvPr>
          <p:cNvSpPr txBox="1"/>
          <p:nvPr/>
        </p:nvSpPr>
        <p:spPr>
          <a:xfrm>
            <a:off x="5931159" y="1691987"/>
            <a:ext cx="485193" cy="30697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5F98FC-CB8B-4484-9E58-D130B31E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162"/>
            <a:ext cx="10515600" cy="92830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PDT have any complications or side effects?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FD4BB8-EF05-4B5C-9023-7E95AF14C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Porfimer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 makes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and eyes sensitive to light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approximately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weeks after treatment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 are advised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direct sunlight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 least 6 weeks.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PDT can cause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burns, swelling, pain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nearby healthy tissue</a:t>
            </a:r>
          </a:p>
          <a:p>
            <a:r>
              <a:rPr lang="en-US" dirty="0"/>
              <a:t>Coughing , trouble swallowing, stomach pain, painful breathing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8259B-6368-451F-9C75-0F9B13676425}"/>
              </a:ext>
            </a:extLst>
          </p:cNvPr>
          <p:cNvSpPr txBox="1"/>
          <p:nvPr/>
        </p:nvSpPr>
        <p:spPr>
          <a:xfrm>
            <a:off x="0" y="4895792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Dolmans DE,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Fukumura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Jain RK. Photodynamic therapy for cancer. Nature Reviews Cancer 2003; 3(5):380–387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Vrouenraets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MB, Visser GW, Snow GB, van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GA. Basic principles, applications in oncology and improved selectivity of photodynamic therapy. Anticancer Research 2003; 23(1B):505–522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Capella MA, Capella LS. A light in multidrug resistance: photodynamic treatment of multidrug-resistant tumors. Journal of Biomedical Science 2003; 10(4):361–366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F4C1BA0-C710-42C0-A4B8-32F094E281C3}"/>
              </a:ext>
            </a:extLst>
          </p:cNvPr>
          <p:cNvCxnSpPr/>
          <p:nvPr/>
        </p:nvCxnSpPr>
        <p:spPr>
          <a:xfrm>
            <a:off x="0" y="489204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2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E97808-CF51-4166-A97E-CE9B584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74" y="67510"/>
            <a:ext cx="10965024" cy="94116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Photophysical Characteristics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 Photosensitizers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A678A0-D1C6-479C-B1A9-5B3FCD3A2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74" y="1008670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triplet state quantum yield (effective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transition)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S−T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photosensitizer must be higher than 0.98 eV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life span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singlet oxygen quantum yield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tissue spreading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in therapeutic window (500-900 nm)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5955A-0219-43D6-B799-D9D629733951}"/>
              </a:ext>
            </a:extLst>
          </p:cNvPr>
          <p:cNvSpPr txBox="1"/>
          <p:nvPr/>
        </p:nvSpPr>
        <p:spPr>
          <a:xfrm>
            <a:off x="-1" y="4058816"/>
            <a:ext cx="119663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[1]: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Plaetzer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Krammer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Berlanda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Kiesslich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Photophysics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photochemistry of photodynamic therapy:          fundamental aspects. Lasers Med. Sci. 2009, 24, 259–268.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[2]: Simone et al,Molecules,2017, 1–9.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[3]:Dougherty, T., &amp; Schwartz, S. (2003). Photodynamic therapy for cancer skin of mice, 3(May)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[4]: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Daniell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D., &amp; Hill, J. (n.d.),A HISTORY OF PHOTODYNAMIC THERAPY,1991,61,340–348. 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[5]:Centers for Disease Control and Prevention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[6]:Hong et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al,Acta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Sinica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2016,Vol.6,297-307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[7]: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Chilakamarthi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U., &amp;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Giribabu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(2017). Photodynamic Therapy : Past , Present and Future, 775–802.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[8]: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Houston,Rice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University,Biology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Ch.4,Cell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Structure,Section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4.2,109-112</a:t>
            </a:r>
            <a:r>
              <a:rPr lang="en-US" sz="2000" dirty="0"/>
              <a:t>.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ADB6A79B-49AD-475F-AA46-62A6BA3F1D5B}"/>
              </a:ext>
            </a:extLst>
          </p:cNvPr>
          <p:cNvCxnSpPr/>
          <p:nvPr/>
        </p:nvCxnSpPr>
        <p:spPr>
          <a:xfrm>
            <a:off x="-1" y="405881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6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EDF73-B781-4FCF-AA1C-90C59E73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8"/>
            <a:ext cx="10515600" cy="86026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of light as therapeutic agent in the past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792707-254F-4B7D-9F2E-41AFA33F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7" y="1016000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Egyptians, Chinese, Indians, Greeks treated many diseases with light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“Heliotherapy” from Greeks 3000 years ago</a:t>
            </a:r>
          </a:p>
          <a:p>
            <a:endParaRPr lang="en-US" b="1" dirty="0"/>
          </a:p>
          <a:p>
            <a:r>
              <a:rPr lang="en-US" b="1" dirty="0"/>
              <a:t>Psoriasis</a:t>
            </a:r>
          </a:p>
          <a:p>
            <a:r>
              <a:rPr lang="en-US" b="1" dirty="0"/>
              <a:t>Rickets</a:t>
            </a:r>
          </a:p>
          <a:p>
            <a:r>
              <a:rPr lang="en-US" b="1" dirty="0"/>
              <a:t>Vitiligo</a:t>
            </a:r>
          </a:p>
          <a:p>
            <a:r>
              <a:rPr lang="en-US" b="1" dirty="0"/>
              <a:t>Skin cancer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295FB9-DA48-4ADA-8625-19F35BA5B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22" y="1996235"/>
            <a:ext cx="2828926" cy="44865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F20666-ED9A-473A-A277-805FAE11D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04" y="2329103"/>
            <a:ext cx="3103157" cy="219979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0A56BDA-6FAE-476C-9CCD-663233FDB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5" y="4696551"/>
            <a:ext cx="3120569" cy="178618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F0C8BAA-7C27-40E8-8832-5FE506064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60" y="465820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4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AC4B63-A995-4099-9DAA-76C53513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Photodynamic Therapy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133B827-7FFF-416C-84F7-112A7E81D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25" y="1690689"/>
            <a:ext cx="11557798" cy="4627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5C594-0591-414D-898C-39CDBB8912C5}"/>
              </a:ext>
            </a:extLst>
          </p:cNvPr>
          <p:cNvSpPr txBox="1"/>
          <p:nvPr/>
        </p:nvSpPr>
        <p:spPr>
          <a:xfrm>
            <a:off x="3346704" y="6488668"/>
            <a:ext cx="878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Dougherty, T., &amp; Schwartz, S. (2003). Photodynamic therapy for cancer skin of mice, 3(May)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086B81D3-B142-4C77-9EAE-7E5F94C8A57A}"/>
              </a:ext>
            </a:extLst>
          </p:cNvPr>
          <p:cNvCxnSpPr>
            <a:cxnSpLocks/>
          </p:cNvCxnSpPr>
          <p:nvPr/>
        </p:nvCxnSpPr>
        <p:spPr>
          <a:xfrm flipV="1">
            <a:off x="0" y="6492875"/>
            <a:ext cx="11978640" cy="66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Ελεύθερη σχεδίαση: Σχήμα 5">
            <a:extLst>
              <a:ext uri="{FF2B5EF4-FFF2-40B4-BE49-F238E27FC236}">
                <a16:creationId xmlns:a16="http://schemas.microsoft.com/office/drawing/2014/main" id="{3F533D37-352A-47FF-9B66-1AF339639079}"/>
              </a:ext>
            </a:extLst>
          </p:cNvPr>
          <p:cNvSpPr/>
          <p:nvPr/>
        </p:nvSpPr>
        <p:spPr>
          <a:xfrm>
            <a:off x="1723177" y="2410927"/>
            <a:ext cx="1623527" cy="1018073"/>
          </a:xfrm>
          <a:custGeom>
            <a:avLst/>
            <a:gdLst>
              <a:gd name="connsiteX0" fmla="*/ 951723 w 1623527"/>
              <a:gd name="connsiteY0" fmla="*/ 19350 h 1018073"/>
              <a:gd name="connsiteX1" fmla="*/ 298580 w 1623527"/>
              <a:gd name="connsiteY1" fmla="*/ 19350 h 1018073"/>
              <a:gd name="connsiteX2" fmla="*/ 270588 w 1623527"/>
              <a:gd name="connsiteY2" fmla="*/ 28680 h 1018073"/>
              <a:gd name="connsiteX3" fmla="*/ 186613 w 1623527"/>
              <a:gd name="connsiteY3" fmla="*/ 93995 h 1018073"/>
              <a:gd name="connsiteX4" fmla="*/ 167951 w 1623527"/>
              <a:gd name="connsiteY4" fmla="*/ 112656 h 1018073"/>
              <a:gd name="connsiteX5" fmla="*/ 149290 w 1623527"/>
              <a:gd name="connsiteY5" fmla="*/ 168640 h 1018073"/>
              <a:gd name="connsiteX6" fmla="*/ 111968 w 1623527"/>
              <a:gd name="connsiteY6" fmla="*/ 224623 h 1018073"/>
              <a:gd name="connsiteX7" fmla="*/ 83976 w 1623527"/>
              <a:gd name="connsiteY7" fmla="*/ 252615 h 1018073"/>
              <a:gd name="connsiteX8" fmla="*/ 46653 w 1623527"/>
              <a:gd name="connsiteY8" fmla="*/ 299268 h 1018073"/>
              <a:gd name="connsiteX9" fmla="*/ 27992 w 1623527"/>
              <a:gd name="connsiteY9" fmla="*/ 336591 h 1018073"/>
              <a:gd name="connsiteX10" fmla="*/ 9331 w 1623527"/>
              <a:gd name="connsiteY10" fmla="*/ 364582 h 1018073"/>
              <a:gd name="connsiteX11" fmla="*/ 0 w 1623527"/>
              <a:gd name="connsiteY11" fmla="*/ 392574 h 1018073"/>
              <a:gd name="connsiteX12" fmla="*/ 18662 w 1623527"/>
              <a:gd name="connsiteY12" fmla="*/ 672493 h 1018073"/>
              <a:gd name="connsiteX13" fmla="*/ 37323 w 1623527"/>
              <a:gd name="connsiteY13" fmla="*/ 728476 h 1018073"/>
              <a:gd name="connsiteX14" fmla="*/ 46653 w 1623527"/>
              <a:gd name="connsiteY14" fmla="*/ 756468 h 1018073"/>
              <a:gd name="connsiteX15" fmla="*/ 83976 w 1623527"/>
              <a:gd name="connsiteY15" fmla="*/ 803121 h 1018073"/>
              <a:gd name="connsiteX16" fmla="*/ 111968 w 1623527"/>
              <a:gd name="connsiteY16" fmla="*/ 849774 h 1018073"/>
              <a:gd name="connsiteX17" fmla="*/ 121298 w 1623527"/>
              <a:gd name="connsiteY17" fmla="*/ 877766 h 1018073"/>
              <a:gd name="connsiteX18" fmla="*/ 186613 w 1623527"/>
              <a:gd name="connsiteY18" fmla="*/ 924419 h 1018073"/>
              <a:gd name="connsiteX19" fmla="*/ 214604 w 1623527"/>
              <a:gd name="connsiteY19" fmla="*/ 943080 h 1018073"/>
              <a:gd name="connsiteX20" fmla="*/ 270588 w 1623527"/>
              <a:gd name="connsiteY20" fmla="*/ 961742 h 1018073"/>
              <a:gd name="connsiteX21" fmla="*/ 298580 w 1623527"/>
              <a:gd name="connsiteY21" fmla="*/ 971072 h 1018073"/>
              <a:gd name="connsiteX22" fmla="*/ 335902 w 1623527"/>
              <a:gd name="connsiteY22" fmla="*/ 989733 h 1018073"/>
              <a:gd name="connsiteX23" fmla="*/ 503853 w 1623527"/>
              <a:gd name="connsiteY23" fmla="*/ 999064 h 1018073"/>
              <a:gd name="connsiteX24" fmla="*/ 681135 w 1623527"/>
              <a:gd name="connsiteY24" fmla="*/ 1017725 h 1018073"/>
              <a:gd name="connsiteX25" fmla="*/ 1231641 w 1623527"/>
              <a:gd name="connsiteY25" fmla="*/ 1008395 h 1018073"/>
              <a:gd name="connsiteX26" fmla="*/ 1324947 w 1623527"/>
              <a:gd name="connsiteY26" fmla="*/ 980403 h 1018073"/>
              <a:gd name="connsiteX27" fmla="*/ 1352939 w 1623527"/>
              <a:gd name="connsiteY27" fmla="*/ 971072 h 1018073"/>
              <a:gd name="connsiteX28" fmla="*/ 1380931 w 1623527"/>
              <a:gd name="connsiteY28" fmla="*/ 961742 h 1018073"/>
              <a:gd name="connsiteX29" fmla="*/ 1399592 w 1623527"/>
              <a:gd name="connsiteY29" fmla="*/ 943080 h 1018073"/>
              <a:gd name="connsiteX30" fmla="*/ 1455576 w 1623527"/>
              <a:gd name="connsiteY30" fmla="*/ 905758 h 1018073"/>
              <a:gd name="connsiteX31" fmla="*/ 1511560 w 1623527"/>
              <a:gd name="connsiteY31" fmla="*/ 859105 h 1018073"/>
              <a:gd name="connsiteX32" fmla="*/ 1576874 w 1623527"/>
              <a:gd name="connsiteY32" fmla="*/ 784460 h 1018073"/>
              <a:gd name="connsiteX33" fmla="*/ 1595535 w 1623527"/>
              <a:gd name="connsiteY33" fmla="*/ 756468 h 1018073"/>
              <a:gd name="connsiteX34" fmla="*/ 1623527 w 1623527"/>
              <a:gd name="connsiteY34" fmla="*/ 700484 h 1018073"/>
              <a:gd name="connsiteX35" fmla="*/ 1614196 w 1623527"/>
              <a:gd name="connsiteY35" fmla="*/ 448558 h 1018073"/>
              <a:gd name="connsiteX36" fmla="*/ 1586204 w 1623527"/>
              <a:gd name="connsiteY36" fmla="*/ 383244 h 1018073"/>
              <a:gd name="connsiteX37" fmla="*/ 1567543 w 1623527"/>
              <a:gd name="connsiteY37" fmla="*/ 327260 h 1018073"/>
              <a:gd name="connsiteX38" fmla="*/ 1548882 w 1623527"/>
              <a:gd name="connsiteY38" fmla="*/ 299268 h 1018073"/>
              <a:gd name="connsiteX39" fmla="*/ 1520890 w 1623527"/>
              <a:gd name="connsiteY39" fmla="*/ 243284 h 1018073"/>
              <a:gd name="connsiteX40" fmla="*/ 1492898 w 1623527"/>
              <a:gd name="connsiteY40" fmla="*/ 224623 h 1018073"/>
              <a:gd name="connsiteX41" fmla="*/ 1446245 w 1623527"/>
              <a:gd name="connsiteY41" fmla="*/ 177970 h 1018073"/>
              <a:gd name="connsiteX42" fmla="*/ 1390262 w 1623527"/>
              <a:gd name="connsiteY42" fmla="*/ 140648 h 1018073"/>
              <a:gd name="connsiteX43" fmla="*/ 1343609 w 1623527"/>
              <a:gd name="connsiteY43" fmla="*/ 103325 h 1018073"/>
              <a:gd name="connsiteX44" fmla="*/ 1315617 w 1623527"/>
              <a:gd name="connsiteY44" fmla="*/ 93995 h 1018073"/>
              <a:gd name="connsiteX45" fmla="*/ 1231641 w 1623527"/>
              <a:gd name="connsiteY45" fmla="*/ 56672 h 1018073"/>
              <a:gd name="connsiteX46" fmla="*/ 1082351 w 1623527"/>
              <a:gd name="connsiteY46" fmla="*/ 38011 h 1018073"/>
              <a:gd name="connsiteX47" fmla="*/ 1026368 w 1623527"/>
              <a:gd name="connsiteY47" fmla="*/ 19350 h 1018073"/>
              <a:gd name="connsiteX48" fmla="*/ 998376 w 1623527"/>
              <a:gd name="connsiteY48" fmla="*/ 10019 h 1018073"/>
              <a:gd name="connsiteX49" fmla="*/ 793102 w 1623527"/>
              <a:gd name="connsiteY49" fmla="*/ 689 h 101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23527" h="1018073">
                <a:moveTo>
                  <a:pt x="951723" y="19350"/>
                </a:moveTo>
                <a:cubicBezTo>
                  <a:pt x="668944" y="-849"/>
                  <a:pt x="778523" y="3081"/>
                  <a:pt x="298580" y="19350"/>
                </a:cubicBezTo>
                <a:cubicBezTo>
                  <a:pt x="288750" y="19683"/>
                  <a:pt x="279628" y="24806"/>
                  <a:pt x="270588" y="28680"/>
                </a:cubicBezTo>
                <a:cubicBezTo>
                  <a:pt x="220721" y="50052"/>
                  <a:pt x="231835" y="48774"/>
                  <a:pt x="186613" y="93995"/>
                </a:cubicBezTo>
                <a:lnTo>
                  <a:pt x="167951" y="112656"/>
                </a:lnTo>
                <a:cubicBezTo>
                  <a:pt x="161731" y="131317"/>
                  <a:pt x="160201" y="152273"/>
                  <a:pt x="149290" y="168640"/>
                </a:cubicBezTo>
                <a:lnTo>
                  <a:pt x="111968" y="224623"/>
                </a:lnTo>
                <a:cubicBezTo>
                  <a:pt x="104648" y="235602"/>
                  <a:pt x="92424" y="242478"/>
                  <a:pt x="83976" y="252615"/>
                </a:cubicBezTo>
                <a:cubicBezTo>
                  <a:pt x="25133" y="323227"/>
                  <a:pt x="100938" y="244985"/>
                  <a:pt x="46653" y="299268"/>
                </a:cubicBezTo>
                <a:cubicBezTo>
                  <a:pt x="40433" y="311709"/>
                  <a:pt x="34893" y="324514"/>
                  <a:pt x="27992" y="336591"/>
                </a:cubicBezTo>
                <a:cubicBezTo>
                  <a:pt x="22428" y="346327"/>
                  <a:pt x="14346" y="354552"/>
                  <a:pt x="9331" y="364582"/>
                </a:cubicBezTo>
                <a:cubicBezTo>
                  <a:pt x="4932" y="373379"/>
                  <a:pt x="3110" y="383243"/>
                  <a:pt x="0" y="392574"/>
                </a:cubicBezTo>
                <a:cubicBezTo>
                  <a:pt x="4449" y="508256"/>
                  <a:pt x="-9445" y="578803"/>
                  <a:pt x="18662" y="672493"/>
                </a:cubicBezTo>
                <a:cubicBezTo>
                  <a:pt x="24314" y="691334"/>
                  <a:pt x="31103" y="709815"/>
                  <a:pt x="37323" y="728476"/>
                </a:cubicBezTo>
                <a:cubicBezTo>
                  <a:pt x="40433" y="737807"/>
                  <a:pt x="39698" y="749514"/>
                  <a:pt x="46653" y="756468"/>
                </a:cubicBezTo>
                <a:cubicBezTo>
                  <a:pt x="73245" y="783058"/>
                  <a:pt x="60435" y="767809"/>
                  <a:pt x="83976" y="803121"/>
                </a:cubicBezTo>
                <a:cubicBezTo>
                  <a:pt x="110406" y="882417"/>
                  <a:pt x="73544" y="785735"/>
                  <a:pt x="111968" y="849774"/>
                </a:cubicBezTo>
                <a:cubicBezTo>
                  <a:pt x="117028" y="858208"/>
                  <a:pt x="115581" y="869763"/>
                  <a:pt x="121298" y="877766"/>
                </a:cubicBezTo>
                <a:cubicBezTo>
                  <a:pt x="148971" y="916509"/>
                  <a:pt x="151211" y="912619"/>
                  <a:pt x="186613" y="924419"/>
                </a:cubicBezTo>
                <a:cubicBezTo>
                  <a:pt x="195943" y="930639"/>
                  <a:pt x="204357" y="938526"/>
                  <a:pt x="214604" y="943080"/>
                </a:cubicBezTo>
                <a:cubicBezTo>
                  <a:pt x="232579" y="951069"/>
                  <a:pt x="251927" y="955522"/>
                  <a:pt x="270588" y="961742"/>
                </a:cubicBezTo>
                <a:cubicBezTo>
                  <a:pt x="279919" y="964852"/>
                  <a:pt x="289783" y="966674"/>
                  <a:pt x="298580" y="971072"/>
                </a:cubicBezTo>
                <a:cubicBezTo>
                  <a:pt x="311021" y="977292"/>
                  <a:pt x="322120" y="987854"/>
                  <a:pt x="335902" y="989733"/>
                </a:cubicBezTo>
                <a:cubicBezTo>
                  <a:pt x="391458" y="997309"/>
                  <a:pt x="447869" y="995954"/>
                  <a:pt x="503853" y="999064"/>
                </a:cubicBezTo>
                <a:cubicBezTo>
                  <a:pt x="573262" y="1022201"/>
                  <a:pt x="551858" y="1017725"/>
                  <a:pt x="681135" y="1017725"/>
                </a:cubicBezTo>
                <a:cubicBezTo>
                  <a:pt x="864663" y="1017725"/>
                  <a:pt x="1048139" y="1011505"/>
                  <a:pt x="1231641" y="1008395"/>
                </a:cubicBezTo>
                <a:cubicBezTo>
                  <a:pt x="1288045" y="994294"/>
                  <a:pt x="1256801" y="1003118"/>
                  <a:pt x="1324947" y="980403"/>
                </a:cubicBezTo>
                <a:lnTo>
                  <a:pt x="1352939" y="971072"/>
                </a:lnTo>
                <a:lnTo>
                  <a:pt x="1380931" y="961742"/>
                </a:lnTo>
                <a:cubicBezTo>
                  <a:pt x="1387151" y="955521"/>
                  <a:pt x="1392554" y="948358"/>
                  <a:pt x="1399592" y="943080"/>
                </a:cubicBezTo>
                <a:cubicBezTo>
                  <a:pt x="1417534" y="929623"/>
                  <a:pt x="1439717" y="921617"/>
                  <a:pt x="1455576" y="905758"/>
                </a:cubicBezTo>
                <a:cubicBezTo>
                  <a:pt x="1491497" y="869837"/>
                  <a:pt x="1472589" y="885085"/>
                  <a:pt x="1511560" y="859105"/>
                </a:cubicBezTo>
                <a:cubicBezTo>
                  <a:pt x="1555102" y="793790"/>
                  <a:pt x="1530221" y="815562"/>
                  <a:pt x="1576874" y="784460"/>
                </a:cubicBezTo>
                <a:cubicBezTo>
                  <a:pt x="1583094" y="775129"/>
                  <a:pt x="1590520" y="766498"/>
                  <a:pt x="1595535" y="756468"/>
                </a:cubicBezTo>
                <a:cubicBezTo>
                  <a:pt x="1634166" y="679207"/>
                  <a:pt x="1570047" y="780705"/>
                  <a:pt x="1623527" y="700484"/>
                </a:cubicBezTo>
                <a:cubicBezTo>
                  <a:pt x="1620417" y="616509"/>
                  <a:pt x="1619786" y="532405"/>
                  <a:pt x="1614196" y="448558"/>
                </a:cubicBezTo>
                <a:cubicBezTo>
                  <a:pt x="1612994" y="430532"/>
                  <a:pt x="1591550" y="396608"/>
                  <a:pt x="1586204" y="383244"/>
                </a:cubicBezTo>
                <a:cubicBezTo>
                  <a:pt x="1578898" y="364980"/>
                  <a:pt x="1578454" y="343627"/>
                  <a:pt x="1567543" y="327260"/>
                </a:cubicBezTo>
                <a:cubicBezTo>
                  <a:pt x="1561323" y="317929"/>
                  <a:pt x="1553897" y="309298"/>
                  <a:pt x="1548882" y="299268"/>
                </a:cubicBezTo>
                <a:cubicBezTo>
                  <a:pt x="1533705" y="268915"/>
                  <a:pt x="1547628" y="270022"/>
                  <a:pt x="1520890" y="243284"/>
                </a:cubicBezTo>
                <a:cubicBezTo>
                  <a:pt x="1512961" y="235355"/>
                  <a:pt x="1502229" y="230843"/>
                  <a:pt x="1492898" y="224623"/>
                </a:cubicBezTo>
                <a:cubicBezTo>
                  <a:pt x="1458686" y="173304"/>
                  <a:pt x="1492898" y="216847"/>
                  <a:pt x="1446245" y="177970"/>
                </a:cubicBezTo>
                <a:cubicBezTo>
                  <a:pt x="1399650" y="139141"/>
                  <a:pt x="1439454" y="157045"/>
                  <a:pt x="1390262" y="140648"/>
                </a:cubicBezTo>
                <a:cubicBezTo>
                  <a:pt x="1372906" y="123292"/>
                  <a:pt x="1367148" y="115094"/>
                  <a:pt x="1343609" y="103325"/>
                </a:cubicBezTo>
                <a:cubicBezTo>
                  <a:pt x="1334812" y="98927"/>
                  <a:pt x="1324948" y="97105"/>
                  <a:pt x="1315617" y="93995"/>
                </a:cubicBezTo>
                <a:cubicBezTo>
                  <a:pt x="1285865" y="74160"/>
                  <a:pt x="1272641" y="61797"/>
                  <a:pt x="1231641" y="56672"/>
                </a:cubicBezTo>
                <a:lnTo>
                  <a:pt x="1082351" y="38011"/>
                </a:lnTo>
                <a:lnTo>
                  <a:pt x="1026368" y="19350"/>
                </a:lnTo>
                <a:cubicBezTo>
                  <a:pt x="1017037" y="16240"/>
                  <a:pt x="1008151" y="11105"/>
                  <a:pt x="998376" y="10019"/>
                </a:cubicBezTo>
                <a:cubicBezTo>
                  <a:pt x="874215" y="-3776"/>
                  <a:pt x="942564" y="689"/>
                  <a:pt x="793102" y="68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Ελεύθερη σχεδίαση: Σχήμα 7">
            <a:extLst>
              <a:ext uri="{FF2B5EF4-FFF2-40B4-BE49-F238E27FC236}">
                <a16:creationId xmlns:a16="http://schemas.microsoft.com/office/drawing/2014/main" id="{4C690099-49E9-4CEE-94D9-13F69245AC61}"/>
              </a:ext>
            </a:extLst>
          </p:cNvPr>
          <p:cNvSpPr/>
          <p:nvPr/>
        </p:nvSpPr>
        <p:spPr>
          <a:xfrm>
            <a:off x="108981" y="4550556"/>
            <a:ext cx="1614196" cy="989045"/>
          </a:xfrm>
          <a:custGeom>
            <a:avLst/>
            <a:gdLst>
              <a:gd name="connsiteX0" fmla="*/ 989045 w 1614196"/>
              <a:gd name="connsiteY0" fmla="*/ 37323 h 989045"/>
              <a:gd name="connsiteX1" fmla="*/ 877077 w 1614196"/>
              <a:gd name="connsiteY1" fmla="*/ 27992 h 989045"/>
              <a:gd name="connsiteX2" fmla="*/ 699796 w 1614196"/>
              <a:gd name="connsiteY2" fmla="*/ 0 h 989045"/>
              <a:gd name="connsiteX3" fmla="*/ 177281 w 1614196"/>
              <a:gd name="connsiteY3" fmla="*/ 9331 h 989045"/>
              <a:gd name="connsiteX4" fmla="*/ 111967 w 1614196"/>
              <a:gd name="connsiteY4" fmla="*/ 65315 h 989045"/>
              <a:gd name="connsiteX5" fmla="*/ 83975 w 1614196"/>
              <a:gd name="connsiteY5" fmla="*/ 93306 h 989045"/>
              <a:gd name="connsiteX6" fmla="*/ 46653 w 1614196"/>
              <a:gd name="connsiteY6" fmla="*/ 139959 h 989045"/>
              <a:gd name="connsiteX7" fmla="*/ 27992 w 1614196"/>
              <a:gd name="connsiteY7" fmla="*/ 195943 h 989045"/>
              <a:gd name="connsiteX8" fmla="*/ 18661 w 1614196"/>
              <a:gd name="connsiteY8" fmla="*/ 223935 h 989045"/>
              <a:gd name="connsiteX9" fmla="*/ 0 w 1614196"/>
              <a:gd name="connsiteY9" fmla="*/ 298580 h 989045"/>
              <a:gd name="connsiteX10" fmla="*/ 9330 w 1614196"/>
              <a:gd name="connsiteY10" fmla="*/ 541176 h 989045"/>
              <a:gd name="connsiteX11" fmla="*/ 37322 w 1614196"/>
              <a:gd name="connsiteY11" fmla="*/ 634482 h 989045"/>
              <a:gd name="connsiteX12" fmla="*/ 102636 w 1614196"/>
              <a:gd name="connsiteY12" fmla="*/ 718457 h 989045"/>
              <a:gd name="connsiteX13" fmla="*/ 139959 w 1614196"/>
              <a:gd name="connsiteY13" fmla="*/ 727788 h 989045"/>
              <a:gd name="connsiteX14" fmla="*/ 214604 w 1614196"/>
              <a:gd name="connsiteY14" fmla="*/ 774441 h 989045"/>
              <a:gd name="connsiteX15" fmla="*/ 251926 w 1614196"/>
              <a:gd name="connsiteY15" fmla="*/ 783772 h 989045"/>
              <a:gd name="connsiteX16" fmla="*/ 279918 w 1614196"/>
              <a:gd name="connsiteY16" fmla="*/ 802433 h 989045"/>
              <a:gd name="connsiteX17" fmla="*/ 307910 w 1614196"/>
              <a:gd name="connsiteY17" fmla="*/ 811763 h 989045"/>
              <a:gd name="connsiteX18" fmla="*/ 326571 w 1614196"/>
              <a:gd name="connsiteY18" fmla="*/ 830425 h 989045"/>
              <a:gd name="connsiteX19" fmla="*/ 447869 w 1614196"/>
              <a:gd name="connsiteY19" fmla="*/ 886408 h 989045"/>
              <a:gd name="connsiteX20" fmla="*/ 466530 w 1614196"/>
              <a:gd name="connsiteY20" fmla="*/ 905070 h 989045"/>
              <a:gd name="connsiteX21" fmla="*/ 503853 w 1614196"/>
              <a:gd name="connsiteY21" fmla="*/ 914400 h 989045"/>
              <a:gd name="connsiteX22" fmla="*/ 559836 w 1614196"/>
              <a:gd name="connsiteY22" fmla="*/ 933061 h 989045"/>
              <a:gd name="connsiteX23" fmla="*/ 587828 w 1614196"/>
              <a:gd name="connsiteY23" fmla="*/ 942392 h 989045"/>
              <a:gd name="connsiteX24" fmla="*/ 681134 w 1614196"/>
              <a:gd name="connsiteY24" fmla="*/ 961053 h 989045"/>
              <a:gd name="connsiteX25" fmla="*/ 783771 w 1614196"/>
              <a:gd name="connsiteY25" fmla="*/ 989045 h 989045"/>
              <a:gd name="connsiteX26" fmla="*/ 1119673 w 1614196"/>
              <a:gd name="connsiteY26" fmla="*/ 979715 h 989045"/>
              <a:gd name="connsiteX27" fmla="*/ 1259632 w 1614196"/>
              <a:gd name="connsiteY27" fmla="*/ 961053 h 989045"/>
              <a:gd name="connsiteX28" fmla="*/ 1324947 w 1614196"/>
              <a:gd name="connsiteY28" fmla="*/ 933061 h 989045"/>
              <a:gd name="connsiteX29" fmla="*/ 1352938 w 1614196"/>
              <a:gd name="connsiteY29" fmla="*/ 914400 h 989045"/>
              <a:gd name="connsiteX30" fmla="*/ 1371600 w 1614196"/>
              <a:gd name="connsiteY30" fmla="*/ 895739 h 989045"/>
              <a:gd name="connsiteX31" fmla="*/ 1399592 w 1614196"/>
              <a:gd name="connsiteY31" fmla="*/ 886408 h 989045"/>
              <a:gd name="connsiteX32" fmla="*/ 1455575 w 1614196"/>
              <a:gd name="connsiteY32" fmla="*/ 858417 h 989045"/>
              <a:gd name="connsiteX33" fmla="*/ 1492898 w 1614196"/>
              <a:gd name="connsiteY33" fmla="*/ 811763 h 989045"/>
              <a:gd name="connsiteX34" fmla="*/ 1530220 w 1614196"/>
              <a:gd name="connsiteY34" fmla="*/ 774441 h 989045"/>
              <a:gd name="connsiteX35" fmla="*/ 1567543 w 1614196"/>
              <a:gd name="connsiteY35" fmla="*/ 718457 h 989045"/>
              <a:gd name="connsiteX36" fmla="*/ 1586204 w 1614196"/>
              <a:gd name="connsiteY36" fmla="*/ 653143 h 989045"/>
              <a:gd name="connsiteX37" fmla="*/ 1614196 w 1614196"/>
              <a:gd name="connsiteY37" fmla="*/ 597159 h 989045"/>
              <a:gd name="connsiteX38" fmla="*/ 1595534 w 1614196"/>
              <a:gd name="connsiteY38" fmla="*/ 363894 h 989045"/>
              <a:gd name="connsiteX39" fmla="*/ 1586204 w 1614196"/>
              <a:gd name="connsiteY39" fmla="*/ 335902 h 989045"/>
              <a:gd name="connsiteX40" fmla="*/ 1558212 w 1614196"/>
              <a:gd name="connsiteY40" fmla="*/ 326572 h 989045"/>
              <a:gd name="connsiteX41" fmla="*/ 1539551 w 1614196"/>
              <a:gd name="connsiteY41" fmla="*/ 307910 h 989045"/>
              <a:gd name="connsiteX42" fmla="*/ 1511559 w 1614196"/>
              <a:gd name="connsiteY42" fmla="*/ 270588 h 989045"/>
              <a:gd name="connsiteX43" fmla="*/ 1483567 w 1614196"/>
              <a:gd name="connsiteY43" fmla="*/ 251927 h 989045"/>
              <a:gd name="connsiteX44" fmla="*/ 1455575 w 1614196"/>
              <a:gd name="connsiteY44" fmla="*/ 223935 h 989045"/>
              <a:gd name="connsiteX45" fmla="*/ 1399592 w 1614196"/>
              <a:gd name="connsiteY45" fmla="*/ 195943 h 989045"/>
              <a:gd name="connsiteX46" fmla="*/ 1352938 w 1614196"/>
              <a:gd name="connsiteY46" fmla="*/ 149290 h 989045"/>
              <a:gd name="connsiteX47" fmla="*/ 1296955 w 1614196"/>
              <a:gd name="connsiteY47" fmla="*/ 130629 h 989045"/>
              <a:gd name="connsiteX48" fmla="*/ 1268963 w 1614196"/>
              <a:gd name="connsiteY48" fmla="*/ 111968 h 989045"/>
              <a:gd name="connsiteX49" fmla="*/ 1203649 w 1614196"/>
              <a:gd name="connsiteY49" fmla="*/ 93306 h 989045"/>
              <a:gd name="connsiteX50" fmla="*/ 1175657 w 1614196"/>
              <a:gd name="connsiteY50" fmla="*/ 83976 h 989045"/>
              <a:gd name="connsiteX51" fmla="*/ 1119673 w 1614196"/>
              <a:gd name="connsiteY51" fmla="*/ 46653 h 989045"/>
              <a:gd name="connsiteX52" fmla="*/ 1035698 w 1614196"/>
              <a:gd name="connsiteY52" fmla="*/ 9331 h 989045"/>
              <a:gd name="connsiteX53" fmla="*/ 914400 w 1614196"/>
              <a:gd name="connsiteY53" fmla="*/ 9331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4196" h="989045">
                <a:moveTo>
                  <a:pt x="989045" y="37323"/>
                </a:moveTo>
                <a:cubicBezTo>
                  <a:pt x="951722" y="34213"/>
                  <a:pt x="914282" y="32285"/>
                  <a:pt x="877077" y="27992"/>
                </a:cubicBezTo>
                <a:cubicBezTo>
                  <a:pt x="778251" y="16589"/>
                  <a:pt x="772453" y="14532"/>
                  <a:pt x="699796" y="0"/>
                </a:cubicBezTo>
                <a:cubicBezTo>
                  <a:pt x="525624" y="3110"/>
                  <a:pt x="351256" y="485"/>
                  <a:pt x="177281" y="9331"/>
                </a:cubicBezTo>
                <a:cubicBezTo>
                  <a:pt x="162310" y="10092"/>
                  <a:pt x="113822" y="63460"/>
                  <a:pt x="111967" y="65315"/>
                </a:cubicBezTo>
                <a:lnTo>
                  <a:pt x="83975" y="93306"/>
                </a:lnTo>
                <a:cubicBezTo>
                  <a:pt x="68467" y="108814"/>
                  <a:pt x="56067" y="118777"/>
                  <a:pt x="46653" y="139959"/>
                </a:cubicBezTo>
                <a:cubicBezTo>
                  <a:pt x="38664" y="157934"/>
                  <a:pt x="34212" y="177282"/>
                  <a:pt x="27992" y="195943"/>
                </a:cubicBezTo>
                <a:cubicBezTo>
                  <a:pt x="24882" y="205274"/>
                  <a:pt x="20590" y="214291"/>
                  <a:pt x="18661" y="223935"/>
                </a:cubicBezTo>
                <a:cubicBezTo>
                  <a:pt x="7401" y="280232"/>
                  <a:pt x="14345" y="255543"/>
                  <a:pt x="0" y="298580"/>
                </a:cubicBezTo>
                <a:cubicBezTo>
                  <a:pt x="3110" y="379445"/>
                  <a:pt x="3947" y="460430"/>
                  <a:pt x="9330" y="541176"/>
                </a:cubicBezTo>
                <a:cubicBezTo>
                  <a:pt x="10505" y="558799"/>
                  <a:pt x="34436" y="625823"/>
                  <a:pt x="37322" y="634482"/>
                </a:cubicBezTo>
                <a:cubicBezTo>
                  <a:pt x="48601" y="668319"/>
                  <a:pt x="56865" y="707014"/>
                  <a:pt x="102636" y="718457"/>
                </a:cubicBezTo>
                <a:lnTo>
                  <a:pt x="139959" y="727788"/>
                </a:lnTo>
                <a:cubicBezTo>
                  <a:pt x="169318" y="749808"/>
                  <a:pt x="180447" y="761632"/>
                  <a:pt x="214604" y="774441"/>
                </a:cubicBezTo>
                <a:cubicBezTo>
                  <a:pt x="226611" y="778944"/>
                  <a:pt x="239485" y="780662"/>
                  <a:pt x="251926" y="783772"/>
                </a:cubicBezTo>
                <a:cubicBezTo>
                  <a:pt x="261257" y="789992"/>
                  <a:pt x="269888" y="797418"/>
                  <a:pt x="279918" y="802433"/>
                </a:cubicBezTo>
                <a:cubicBezTo>
                  <a:pt x="288715" y="806831"/>
                  <a:pt x="299476" y="806703"/>
                  <a:pt x="307910" y="811763"/>
                </a:cubicBezTo>
                <a:cubicBezTo>
                  <a:pt x="315453" y="816289"/>
                  <a:pt x="319028" y="825899"/>
                  <a:pt x="326571" y="830425"/>
                </a:cubicBezTo>
                <a:cubicBezTo>
                  <a:pt x="371381" y="857311"/>
                  <a:pt x="402370" y="868209"/>
                  <a:pt x="447869" y="886408"/>
                </a:cubicBezTo>
                <a:cubicBezTo>
                  <a:pt x="454089" y="892629"/>
                  <a:pt x="458662" y="901136"/>
                  <a:pt x="466530" y="905070"/>
                </a:cubicBezTo>
                <a:cubicBezTo>
                  <a:pt x="478000" y="910805"/>
                  <a:pt x="491570" y="910715"/>
                  <a:pt x="503853" y="914400"/>
                </a:cubicBezTo>
                <a:cubicBezTo>
                  <a:pt x="522694" y="920052"/>
                  <a:pt x="541175" y="926841"/>
                  <a:pt x="559836" y="933061"/>
                </a:cubicBezTo>
                <a:cubicBezTo>
                  <a:pt x="569167" y="936171"/>
                  <a:pt x="578184" y="940463"/>
                  <a:pt x="587828" y="942392"/>
                </a:cubicBezTo>
                <a:cubicBezTo>
                  <a:pt x="618930" y="948612"/>
                  <a:pt x="651044" y="951023"/>
                  <a:pt x="681134" y="961053"/>
                </a:cubicBezTo>
                <a:cubicBezTo>
                  <a:pt x="752163" y="984730"/>
                  <a:pt x="717829" y="975857"/>
                  <a:pt x="783771" y="989045"/>
                </a:cubicBezTo>
                <a:lnTo>
                  <a:pt x="1119673" y="979715"/>
                </a:lnTo>
                <a:cubicBezTo>
                  <a:pt x="1184342" y="976963"/>
                  <a:pt x="1207922" y="975827"/>
                  <a:pt x="1259632" y="961053"/>
                </a:cubicBezTo>
                <a:cubicBezTo>
                  <a:pt x="1285807" y="953575"/>
                  <a:pt x="1300060" y="947283"/>
                  <a:pt x="1324947" y="933061"/>
                </a:cubicBezTo>
                <a:cubicBezTo>
                  <a:pt x="1334683" y="927497"/>
                  <a:pt x="1344182" y="921405"/>
                  <a:pt x="1352938" y="914400"/>
                </a:cubicBezTo>
                <a:cubicBezTo>
                  <a:pt x="1359807" y="908905"/>
                  <a:pt x="1364057" y="900265"/>
                  <a:pt x="1371600" y="895739"/>
                </a:cubicBezTo>
                <a:cubicBezTo>
                  <a:pt x="1380034" y="890679"/>
                  <a:pt x="1390795" y="890807"/>
                  <a:pt x="1399592" y="886408"/>
                </a:cubicBezTo>
                <a:cubicBezTo>
                  <a:pt x="1471934" y="850236"/>
                  <a:pt x="1385223" y="881866"/>
                  <a:pt x="1455575" y="858417"/>
                </a:cubicBezTo>
                <a:cubicBezTo>
                  <a:pt x="1519111" y="794878"/>
                  <a:pt x="1422260" y="894173"/>
                  <a:pt x="1492898" y="811763"/>
                </a:cubicBezTo>
                <a:cubicBezTo>
                  <a:pt x="1504348" y="798405"/>
                  <a:pt x="1519664" y="788516"/>
                  <a:pt x="1530220" y="774441"/>
                </a:cubicBezTo>
                <a:cubicBezTo>
                  <a:pt x="1598006" y="684060"/>
                  <a:pt x="1510463" y="775537"/>
                  <a:pt x="1567543" y="718457"/>
                </a:cubicBezTo>
                <a:cubicBezTo>
                  <a:pt x="1570534" y="706494"/>
                  <a:pt x="1579509" y="666532"/>
                  <a:pt x="1586204" y="653143"/>
                </a:cubicBezTo>
                <a:cubicBezTo>
                  <a:pt x="1622380" y="580792"/>
                  <a:pt x="1590742" y="667518"/>
                  <a:pt x="1614196" y="597159"/>
                </a:cubicBezTo>
                <a:cubicBezTo>
                  <a:pt x="1607975" y="519404"/>
                  <a:pt x="1603844" y="441454"/>
                  <a:pt x="1595534" y="363894"/>
                </a:cubicBezTo>
                <a:cubicBezTo>
                  <a:pt x="1594486" y="354115"/>
                  <a:pt x="1593159" y="342857"/>
                  <a:pt x="1586204" y="335902"/>
                </a:cubicBezTo>
                <a:cubicBezTo>
                  <a:pt x="1579249" y="328947"/>
                  <a:pt x="1567543" y="329682"/>
                  <a:pt x="1558212" y="326572"/>
                </a:cubicBezTo>
                <a:cubicBezTo>
                  <a:pt x="1551992" y="320351"/>
                  <a:pt x="1545183" y="314668"/>
                  <a:pt x="1539551" y="307910"/>
                </a:cubicBezTo>
                <a:cubicBezTo>
                  <a:pt x="1529596" y="295963"/>
                  <a:pt x="1522555" y="281584"/>
                  <a:pt x="1511559" y="270588"/>
                </a:cubicBezTo>
                <a:cubicBezTo>
                  <a:pt x="1503629" y="262659"/>
                  <a:pt x="1492182" y="259106"/>
                  <a:pt x="1483567" y="251927"/>
                </a:cubicBezTo>
                <a:cubicBezTo>
                  <a:pt x="1473430" y="243479"/>
                  <a:pt x="1466554" y="231255"/>
                  <a:pt x="1455575" y="223935"/>
                </a:cubicBezTo>
                <a:cubicBezTo>
                  <a:pt x="1386862" y="178126"/>
                  <a:pt x="1470066" y="257607"/>
                  <a:pt x="1399592" y="195943"/>
                </a:cubicBezTo>
                <a:cubicBezTo>
                  <a:pt x="1383041" y="181461"/>
                  <a:pt x="1373802" y="156245"/>
                  <a:pt x="1352938" y="149290"/>
                </a:cubicBezTo>
                <a:lnTo>
                  <a:pt x="1296955" y="130629"/>
                </a:lnTo>
                <a:cubicBezTo>
                  <a:pt x="1287624" y="124409"/>
                  <a:pt x="1278993" y="116983"/>
                  <a:pt x="1268963" y="111968"/>
                </a:cubicBezTo>
                <a:cubicBezTo>
                  <a:pt x="1254049" y="104511"/>
                  <a:pt x="1217600" y="97292"/>
                  <a:pt x="1203649" y="93306"/>
                </a:cubicBezTo>
                <a:cubicBezTo>
                  <a:pt x="1194192" y="90604"/>
                  <a:pt x="1184988" y="87086"/>
                  <a:pt x="1175657" y="83976"/>
                </a:cubicBezTo>
                <a:lnTo>
                  <a:pt x="1119673" y="46653"/>
                </a:lnTo>
                <a:cubicBezTo>
                  <a:pt x="1094305" y="29741"/>
                  <a:pt x="1069007" y="9331"/>
                  <a:pt x="1035698" y="9331"/>
                </a:cubicBezTo>
                <a:lnTo>
                  <a:pt x="914400" y="933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8E81703C-2DED-4F03-82D8-0EA0DCC183E8}"/>
              </a:ext>
            </a:extLst>
          </p:cNvPr>
          <p:cNvSpPr/>
          <p:nvPr/>
        </p:nvSpPr>
        <p:spPr>
          <a:xfrm>
            <a:off x="9503286" y="4550557"/>
            <a:ext cx="1544159" cy="889190"/>
          </a:xfrm>
          <a:custGeom>
            <a:avLst/>
            <a:gdLst>
              <a:gd name="connsiteX0" fmla="*/ 1413530 w 1544159"/>
              <a:gd name="connsiteY0" fmla="*/ 12112 h 889190"/>
              <a:gd name="connsiteX1" fmla="*/ 396494 w 1544159"/>
              <a:gd name="connsiteY1" fmla="*/ 12112 h 889190"/>
              <a:gd name="connsiteX2" fmla="*/ 284526 w 1544159"/>
              <a:gd name="connsiteY2" fmla="*/ 40104 h 889190"/>
              <a:gd name="connsiteX3" fmla="*/ 107245 w 1544159"/>
              <a:gd name="connsiteY3" fmla="*/ 49435 h 889190"/>
              <a:gd name="connsiteX4" fmla="*/ 79253 w 1544159"/>
              <a:gd name="connsiteY4" fmla="*/ 58765 h 889190"/>
              <a:gd name="connsiteX5" fmla="*/ 32600 w 1544159"/>
              <a:gd name="connsiteY5" fmla="*/ 68096 h 889190"/>
              <a:gd name="connsiteX6" fmla="*/ 13938 w 1544159"/>
              <a:gd name="connsiteY6" fmla="*/ 124080 h 889190"/>
              <a:gd name="connsiteX7" fmla="*/ 13938 w 1544159"/>
              <a:gd name="connsiteY7" fmla="*/ 562619 h 889190"/>
              <a:gd name="connsiteX8" fmla="*/ 23269 w 1544159"/>
              <a:gd name="connsiteY8" fmla="*/ 590610 h 889190"/>
              <a:gd name="connsiteX9" fmla="*/ 60592 w 1544159"/>
              <a:gd name="connsiteY9" fmla="*/ 627933 h 889190"/>
              <a:gd name="connsiteX10" fmla="*/ 79253 w 1544159"/>
              <a:gd name="connsiteY10" fmla="*/ 655925 h 889190"/>
              <a:gd name="connsiteX11" fmla="*/ 107245 w 1544159"/>
              <a:gd name="connsiteY11" fmla="*/ 674586 h 889190"/>
              <a:gd name="connsiteX12" fmla="*/ 163228 w 1544159"/>
              <a:gd name="connsiteY12" fmla="*/ 739900 h 889190"/>
              <a:gd name="connsiteX13" fmla="*/ 219212 w 1544159"/>
              <a:gd name="connsiteY13" fmla="*/ 767892 h 889190"/>
              <a:gd name="connsiteX14" fmla="*/ 284526 w 1544159"/>
              <a:gd name="connsiteY14" fmla="*/ 814545 h 889190"/>
              <a:gd name="connsiteX15" fmla="*/ 368502 w 1544159"/>
              <a:gd name="connsiteY15" fmla="*/ 851867 h 889190"/>
              <a:gd name="connsiteX16" fmla="*/ 443147 w 1544159"/>
              <a:gd name="connsiteY16" fmla="*/ 861198 h 889190"/>
              <a:gd name="connsiteX17" fmla="*/ 471138 w 1544159"/>
              <a:gd name="connsiteY17" fmla="*/ 870529 h 889190"/>
              <a:gd name="connsiteX18" fmla="*/ 536453 w 1544159"/>
              <a:gd name="connsiteY18" fmla="*/ 889190 h 889190"/>
              <a:gd name="connsiteX19" fmla="*/ 835032 w 1544159"/>
              <a:gd name="connsiteY19" fmla="*/ 879859 h 889190"/>
              <a:gd name="connsiteX20" fmla="*/ 872355 w 1544159"/>
              <a:gd name="connsiteY20" fmla="*/ 870529 h 889190"/>
              <a:gd name="connsiteX21" fmla="*/ 937669 w 1544159"/>
              <a:gd name="connsiteY21" fmla="*/ 861198 h 889190"/>
              <a:gd name="connsiteX22" fmla="*/ 984322 w 1544159"/>
              <a:gd name="connsiteY22" fmla="*/ 833206 h 889190"/>
              <a:gd name="connsiteX23" fmla="*/ 1049636 w 1544159"/>
              <a:gd name="connsiteY23" fmla="*/ 814545 h 889190"/>
              <a:gd name="connsiteX24" fmla="*/ 1077628 w 1544159"/>
              <a:gd name="connsiteY24" fmla="*/ 805214 h 889190"/>
              <a:gd name="connsiteX25" fmla="*/ 1133612 w 1544159"/>
              <a:gd name="connsiteY25" fmla="*/ 777223 h 889190"/>
              <a:gd name="connsiteX26" fmla="*/ 1152273 w 1544159"/>
              <a:gd name="connsiteY26" fmla="*/ 758561 h 889190"/>
              <a:gd name="connsiteX27" fmla="*/ 1180265 w 1544159"/>
              <a:gd name="connsiteY27" fmla="*/ 749231 h 889190"/>
              <a:gd name="connsiteX28" fmla="*/ 1236249 w 1544159"/>
              <a:gd name="connsiteY28" fmla="*/ 711908 h 889190"/>
              <a:gd name="connsiteX29" fmla="*/ 1264241 w 1544159"/>
              <a:gd name="connsiteY29" fmla="*/ 693247 h 889190"/>
              <a:gd name="connsiteX30" fmla="*/ 1301563 w 1544159"/>
              <a:gd name="connsiteY30" fmla="*/ 674586 h 889190"/>
              <a:gd name="connsiteX31" fmla="*/ 1366877 w 1544159"/>
              <a:gd name="connsiteY31" fmla="*/ 637263 h 889190"/>
              <a:gd name="connsiteX32" fmla="*/ 1404200 w 1544159"/>
              <a:gd name="connsiteY32" fmla="*/ 627933 h 889190"/>
              <a:gd name="connsiteX33" fmla="*/ 1432192 w 1544159"/>
              <a:gd name="connsiteY33" fmla="*/ 618602 h 889190"/>
              <a:gd name="connsiteX34" fmla="*/ 1450853 w 1544159"/>
              <a:gd name="connsiteY34" fmla="*/ 590610 h 889190"/>
              <a:gd name="connsiteX35" fmla="*/ 1478845 w 1544159"/>
              <a:gd name="connsiteY35" fmla="*/ 581280 h 889190"/>
              <a:gd name="connsiteX36" fmla="*/ 1497506 w 1544159"/>
              <a:gd name="connsiteY36" fmla="*/ 543957 h 889190"/>
              <a:gd name="connsiteX37" fmla="*/ 1516167 w 1544159"/>
              <a:gd name="connsiteY37" fmla="*/ 515965 h 889190"/>
              <a:gd name="connsiteX38" fmla="*/ 1525498 w 1544159"/>
              <a:gd name="connsiteY38" fmla="*/ 478643 h 889190"/>
              <a:gd name="connsiteX39" fmla="*/ 1544159 w 1544159"/>
              <a:gd name="connsiteY39" fmla="*/ 450651 h 889190"/>
              <a:gd name="connsiteX40" fmla="*/ 1525498 w 1544159"/>
              <a:gd name="connsiteY40" fmla="*/ 152072 h 889190"/>
              <a:gd name="connsiteX41" fmla="*/ 1497506 w 1544159"/>
              <a:gd name="connsiteY41" fmla="*/ 96088 h 889190"/>
              <a:gd name="connsiteX42" fmla="*/ 1441522 w 1544159"/>
              <a:gd name="connsiteY42" fmla="*/ 68096 h 889190"/>
              <a:gd name="connsiteX43" fmla="*/ 1413530 w 1544159"/>
              <a:gd name="connsiteY43" fmla="*/ 49435 h 889190"/>
              <a:gd name="connsiteX44" fmla="*/ 1357547 w 1544159"/>
              <a:gd name="connsiteY44" fmla="*/ 40104 h 889190"/>
              <a:gd name="connsiteX45" fmla="*/ 1320224 w 1544159"/>
              <a:gd name="connsiteY45" fmla="*/ 30774 h 88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44159" h="889190">
                <a:moveTo>
                  <a:pt x="1413530" y="12112"/>
                </a:moveTo>
                <a:cubicBezTo>
                  <a:pt x="953349" y="-4322"/>
                  <a:pt x="1086573" y="-3752"/>
                  <a:pt x="396494" y="12112"/>
                </a:cubicBezTo>
                <a:cubicBezTo>
                  <a:pt x="13240" y="20922"/>
                  <a:pt x="678562" y="19364"/>
                  <a:pt x="284526" y="40104"/>
                </a:cubicBezTo>
                <a:lnTo>
                  <a:pt x="107245" y="49435"/>
                </a:lnTo>
                <a:cubicBezTo>
                  <a:pt x="97914" y="52545"/>
                  <a:pt x="88795" y="56380"/>
                  <a:pt x="79253" y="58765"/>
                </a:cubicBezTo>
                <a:cubicBezTo>
                  <a:pt x="63868" y="62611"/>
                  <a:pt x="43814" y="56882"/>
                  <a:pt x="32600" y="68096"/>
                </a:cubicBezTo>
                <a:cubicBezTo>
                  <a:pt x="18691" y="82005"/>
                  <a:pt x="13938" y="124080"/>
                  <a:pt x="13938" y="124080"/>
                </a:cubicBezTo>
                <a:cubicBezTo>
                  <a:pt x="-7024" y="312750"/>
                  <a:pt x="-2108" y="233678"/>
                  <a:pt x="13938" y="562619"/>
                </a:cubicBezTo>
                <a:cubicBezTo>
                  <a:pt x="14417" y="572442"/>
                  <a:pt x="17552" y="582607"/>
                  <a:pt x="23269" y="590610"/>
                </a:cubicBezTo>
                <a:cubicBezTo>
                  <a:pt x="33496" y="604927"/>
                  <a:pt x="50833" y="613294"/>
                  <a:pt x="60592" y="627933"/>
                </a:cubicBezTo>
                <a:cubicBezTo>
                  <a:pt x="66812" y="637264"/>
                  <a:pt x="71324" y="647996"/>
                  <a:pt x="79253" y="655925"/>
                </a:cubicBezTo>
                <a:cubicBezTo>
                  <a:pt x="87182" y="663854"/>
                  <a:pt x="98731" y="667288"/>
                  <a:pt x="107245" y="674586"/>
                </a:cubicBezTo>
                <a:cubicBezTo>
                  <a:pt x="263306" y="808352"/>
                  <a:pt x="64179" y="640851"/>
                  <a:pt x="163228" y="739900"/>
                </a:cubicBezTo>
                <a:cubicBezTo>
                  <a:pt x="181315" y="757987"/>
                  <a:pt x="196447" y="760303"/>
                  <a:pt x="219212" y="767892"/>
                </a:cubicBezTo>
                <a:cubicBezTo>
                  <a:pt x="264806" y="813486"/>
                  <a:pt x="227215" y="781796"/>
                  <a:pt x="284526" y="814545"/>
                </a:cubicBezTo>
                <a:cubicBezTo>
                  <a:pt x="320624" y="835172"/>
                  <a:pt x="316370" y="845350"/>
                  <a:pt x="368502" y="851867"/>
                </a:cubicBezTo>
                <a:lnTo>
                  <a:pt x="443147" y="861198"/>
                </a:lnTo>
                <a:cubicBezTo>
                  <a:pt x="452477" y="864308"/>
                  <a:pt x="461681" y="867827"/>
                  <a:pt x="471138" y="870529"/>
                </a:cubicBezTo>
                <a:cubicBezTo>
                  <a:pt x="553159" y="893963"/>
                  <a:pt x="469332" y="866816"/>
                  <a:pt x="536453" y="889190"/>
                </a:cubicBezTo>
                <a:cubicBezTo>
                  <a:pt x="635979" y="886080"/>
                  <a:pt x="735610" y="885382"/>
                  <a:pt x="835032" y="879859"/>
                </a:cubicBezTo>
                <a:cubicBezTo>
                  <a:pt x="847836" y="879148"/>
                  <a:pt x="859738" y="872823"/>
                  <a:pt x="872355" y="870529"/>
                </a:cubicBezTo>
                <a:cubicBezTo>
                  <a:pt x="893993" y="866595"/>
                  <a:pt x="915898" y="864308"/>
                  <a:pt x="937669" y="861198"/>
                </a:cubicBezTo>
                <a:cubicBezTo>
                  <a:pt x="953220" y="851867"/>
                  <a:pt x="968101" y="841316"/>
                  <a:pt x="984322" y="833206"/>
                </a:cubicBezTo>
                <a:cubicBezTo>
                  <a:pt x="999231" y="825752"/>
                  <a:pt x="1035693" y="818529"/>
                  <a:pt x="1049636" y="814545"/>
                </a:cubicBezTo>
                <a:cubicBezTo>
                  <a:pt x="1059093" y="811843"/>
                  <a:pt x="1068297" y="808324"/>
                  <a:pt x="1077628" y="805214"/>
                </a:cubicBezTo>
                <a:cubicBezTo>
                  <a:pt x="1121090" y="761754"/>
                  <a:pt x="1064822" y="811618"/>
                  <a:pt x="1133612" y="777223"/>
                </a:cubicBezTo>
                <a:cubicBezTo>
                  <a:pt x="1141480" y="773289"/>
                  <a:pt x="1144730" y="763087"/>
                  <a:pt x="1152273" y="758561"/>
                </a:cubicBezTo>
                <a:cubicBezTo>
                  <a:pt x="1160707" y="753501"/>
                  <a:pt x="1170934" y="752341"/>
                  <a:pt x="1180265" y="749231"/>
                </a:cubicBezTo>
                <a:lnTo>
                  <a:pt x="1236249" y="711908"/>
                </a:lnTo>
                <a:cubicBezTo>
                  <a:pt x="1245580" y="705688"/>
                  <a:pt x="1254211" y="698262"/>
                  <a:pt x="1264241" y="693247"/>
                </a:cubicBezTo>
                <a:cubicBezTo>
                  <a:pt x="1276682" y="687027"/>
                  <a:pt x="1289487" y="681487"/>
                  <a:pt x="1301563" y="674586"/>
                </a:cubicBezTo>
                <a:cubicBezTo>
                  <a:pt x="1336011" y="654902"/>
                  <a:pt x="1325872" y="652640"/>
                  <a:pt x="1366877" y="637263"/>
                </a:cubicBezTo>
                <a:cubicBezTo>
                  <a:pt x="1378884" y="632760"/>
                  <a:pt x="1391870" y="631456"/>
                  <a:pt x="1404200" y="627933"/>
                </a:cubicBezTo>
                <a:cubicBezTo>
                  <a:pt x="1413657" y="625231"/>
                  <a:pt x="1422861" y="621712"/>
                  <a:pt x="1432192" y="618602"/>
                </a:cubicBezTo>
                <a:cubicBezTo>
                  <a:pt x="1438412" y="609271"/>
                  <a:pt x="1442096" y="597615"/>
                  <a:pt x="1450853" y="590610"/>
                </a:cubicBezTo>
                <a:cubicBezTo>
                  <a:pt x="1458533" y="584466"/>
                  <a:pt x="1471890" y="588235"/>
                  <a:pt x="1478845" y="581280"/>
                </a:cubicBezTo>
                <a:cubicBezTo>
                  <a:pt x="1488680" y="571445"/>
                  <a:pt x="1490605" y="556034"/>
                  <a:pt x="1497506" y="543957"/>
                </a:cubicBezTo>
                <a:cubicBezTo>
                  <a:pt x="1503070" y="534220"/>
                  <a:pt x="1509947" y="525296"/>
                  <a:pt x="1516167" y="515965"/>
                </a:cubicBezTo>
                <a:cubicBezTo>
                  <a:pt x="1519277" y="503524"/>
                  <a:pt x="1520446" y="490430"/>
                  <a:pt x="1525498" y="478643"/>
                </a:cubicBezTo>
                <a:cubicBezTo>
                  <a:pt x="1529915" y="468336"/>
                  <a:pt x="1544159" y="461865"/>
                  <a:pt x="1544159" y="450651"/>
                </a:cubicBezTo>
                <a:cubicBezTo>
                  <a:pt x="1544159" y="350930"/>
                  <a:pt x="1534014" y="251428"/>
                  <a:pt x="1525498" y="152072"/>
                </a:cubicBezTo>
                <a:cubicBezTo>
                  <a:pt x="1524075" y="135472"/>
                  <a:pt x="1508563" y="107145"/>
                  <a:pt x="1497506" y="96088"/>
                </a:cubicBezTo>
                <a:cubicBezTo>
                  <a:pt x="1470768" y="69350"/>
                  <a:pt x="1471875" y="83273"/>
                  <a:pt x="1441522" y="68096"/>
                </a:cubicBezTo>
                <a:cubicBezTo>
                  <a:pt x="1431492" y="63081"/>
                  <a:pt x="1424169" y="52981"/>
                  <a:pt x="1413530" y="49435"/>
                </a:cubicBezTo>
                <a:cubicBezTo>
                  <a:pt x="1395582" y="43452"/>
                  <a:pt x="1376015" y="44208"/>
                  <a:pt x="1357547" y="40104"/>
                </a:cubicBezTo>
                <a:cubicBezTo>
                  <a:pt x="1311136" y="29790"/>
                  <a:pt x="1344282" y="30774"/>
                  <a:pt x="1320224" y="3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4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4FCD8F-5C30-4E1C-96F7-5C201311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1" y="113197"/>
            <a:ext cx="11198290" cy="82919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Niels Finsen :Nobel Prize in Phototherapy ,1903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8771E8-E3EA-458C-AEC2-4AC9FA579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1" y="1438760"/>
            <a:ext cx="3434735" cy="4940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9EAE2-59D3-4D31-9DCB-69DF7C5EB0FC}"/>
              </a:ext>
            </a:extLst>
          </p:cNvPr>
          <p:cNvSpPr txBox="1"/>
          <p:nvPr/>
        </p:nvSpPr>
        <p:spPr>
          <a:xfrm>
            <a:off x="5309896" y="2243460"/>
            <a:ext cx="197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Red-light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6C252-54A8-490B-ADF6-932AB8B3A156}"/>
              </a:ext>
            </a:extLst>
          </p:cNvPr>
          <p:cNvSpPr txBox="1"/>
          <p:nvPr/>
        </p:nvSpPr>
        <p:spPr>
          <a:xfrm>
            <a:off x="7755441" y="114637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F2FDE-3258-4811-9C0F-C0D6DD008B1A}"/>
              </a:ext>
            </a:extLst>
          </p:cNvPr>
          <p:cNvSpPr txBox="1"/>
          <p:nvPr/>
        </p:nvSpPr>
        <p:spPr>
          <a:xfrm>
            <a:off x="10083281" y="2305016"/>
            <a:ext cx="164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UV-light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D80ABCE0-F624-4711-8063-C99A87DDE206}"/>
              </a:ext>
            </a:extLst>
          </p:cNvPr>
          <p:cNvCxnSpPr/>
          <p:nvPr/>
        </p:nvCxnSpPr>
        <p:spPr>
          <a:xfrm flipH="1">
            <a:off x="6802016" y="1782147"/>
            <a:ext cx="933062" cy="722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0A19AB50-EEF3-4685-AD5B-9763CCA5E980}"/>
              </a:ext>
            </a:extLst>
          </p:cNvPr>
          <p:cNvCxnSpPr/>
          <p:nvPr/>
        </p:nvCxnSpPr>
        <p:spPr>
          <a:xfrm>
            <a:off x="8828171" y="1731147"/>
            <a:ext cx="1071609" cy="773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5935EE-8F22-4A00-87EA-7EEF27FBDD8C}"/>
              </a:ext>
            </a:extLst>
          </p:cNvPr>
          <p:cNvSpPr txBox="1"/>
          <p:nvPr/>
        </p:nvSpPr>
        <p:spPr>
          <a:xfrm>
            <a:off x="5139539" y="3806138"/>
            <a:ext cx="231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Prevent the formation and discharge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smallpox pustules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3103180C-1D02-4E2E-B1D5-30BC6BA363C9}"/>
              </a:ext>
            </a:extLst>
          </p:cNvPr>
          <p:cNvCxnSpPr>
            <a:stCxn id="6" idx="2"/>
          </p:cNvCxnSpPr>
          <p:nvPr/>
        </p:nvCxnSpPr>
        <p:spPr>
          <a:xfrm>
            <a:off x="6297386" y="2766680"/>
            <a:ext cx="0" cy="834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7CC782-1434-494D-91BF-886ED9E7B153}"/>
              </a:ext>
            </a:extLst>
          </p:cNvPr>
          <p:cNvSpPr txBox="1"/>
          <p:nvPr/>
        </p:nvSpPr>
        <p:spPr>
          <a:xfrm>
            <a:off x="10053957" y="3944637"/>
            <a:ext cx="14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1F860E13-A9A5-4439-898E-DAD1BE70D3D4}"/>
              </a:ext>
            </a:extLst>
          </p:cNvPr>
          <p:cNvCxnSpPr>
            <a:cxnSpLocks/>
          </p:cNvCxnSpPr>
          <p:nvPr/>
        </p:nvCxnSpPr>
        <p:spPr>
          <a:xfrm>
            <a:off x="10769307" y="2828236"/>
            <a:ext cx="0" cy="1116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6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AD3F35-79D1-4AD1-ACD9-8D244197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83" y="158655"/>
            <a:ext cx="9887250" cy="86771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Smallpox pustules and Tuberculosis infection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7BD5655-E583-4D01-8CC5-6EE15C4F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87" y="1426224"/>
            <a:ext cx="6880195" cy="4502037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E38620-441D-4A31-B230-E89E3C30C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96" y="6111455"/>
            <a:ext cx="11975976" cy="63173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Daniell</a:t>
            </a:r>
            <a:r>
              <a:rPr lang="en-US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D., &amp; Hill, J. (n.d.),A HISTORY OF PHOTODYNAMIC THERAPY,1991,61,340–348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Centers for Disease Control and Prevention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59E3D514-2EAD-4573-B51C-F2860915BC34}"/>
              </a:ext>
            </a:extLst>
          </p:cNvPr>
          <p:cNvCxnSpPr>
            <a:cxnSpLocks/>
          </p:cNvCxnSpPr>
          <p:nvPr/>
        </p:nvCxnSpPr>
        <p:spPr>
          <a:xfrm flipV="1">
            <a:off x="0" y="6000752"/>
            <a:ext cx="11975977" cy="61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C58FB0-482A-4318-B1F5-5D846DFF4807}"/>
              </a:ext>
            </a:extLst>
          </p:cNvPr>
          <p:cNvSpPr txBox="1"/>
          <p:nvPr/>
        </p:nvSpPr>
        <p:spPr>
          <a:xfrm>
            <a:off x="8729174" y="1243030"/>
            <a:ext cx="2688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PHOTODYNAMIC THERAPY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5E161BB-B956-4F8D-A81C-3F4EE4DA8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315"/>
            <a:ext cx="4616387" cy="38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2D21D5-5A33-4EA4-97A8-41CFE64B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931" y="741168"/>
            <a:ext cx="409769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 works??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707452-488F-4EBB-BFC6-2569260C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74" y="2859282"/>
            <a:ext cx="58388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05EFE5-A982-46BF-BE77-1CF3CC17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4" y="25508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Photodynamic Therapy Mechanism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58AB5C53-9155-40D2-95C6-C4DD4FF131F9}"/>
              </a:ext>
            </a:extLst>
          </p:cNvPr>
          <p:cNvCxnSpPr>
            <a:cxnSpLocks/>
          </p:cNvCxnSpPr>
          <p:nvPr/>
        </p:nvCxnSpPr>
        <p:spPr>
          <a:xfrm>
            <a:off x="0" y="616970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A6F9E5A4-D610-4023-AEB4-FD484861B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1" y="1732647"/>
            <a:ext cx="7070987" cy="397246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B6368D-6DB0-457D-8261-CC2C5B5B796C}"/>
              </a:ext>
            </a:extLst>
          </p:cNvPr>
          <p:cNvSpPr txBox="1"/>
          <p:nvPr/>
        </p:nvSpPr>
        <p:spPr>
          <a:xfrm>
            <a:off x="6275294" y="6211669"/>
            <a:ext cx="69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et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al,Acta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Sinica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2016,Vol.6,297-307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5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D14F53-F735-46D0-8A44-CD86D259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369333"/>
            <a:ext cx="11856097" cy="9517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diagram for Type I and Type II reactions in PDT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3D17B05-5549-4039-93D0-7A00E1245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82" b="23238"/>
          <a:stretch/>
        </p:blipFill>
        <p:spPr>
          <a:xfrm>
            <a:off x="1304543" y="2000586"/>
            <a:ext cx="10750335" cy="4142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2C25E-F812-4BB8-BC6D-5830DA27FA53}"/>
              </a:ext>
            </a:extLst>
          </p:cNvPr>
          <p:cNvSpPr txBox="1"/>
          <p:nvPr/>
        </p:nvSpPr>
        <p:spPr>
          <a:xfrm>
            <a:off x="1978090" y="6288314"/>
            <a:ext cx="982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Chilakamarthi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U., &amp; </a:t>
            </a: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Giribabu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 (2017). Photodynamic Therapy : Past , Present and Future, 775–802.</a:t>
            </a:r>
          </a:p>
          <a:p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A9F1E0C5-FFFD-4E7B-81FF-4B59B996D2CB}"/>
              </a:ext>
            </a:extLst>
          </p:cNvPr>
          <p:cNvCxnSpPr>
            <a:cxnSpLocks/>
          </p:cNvCxnSpPr>
          <p:nvPr/>
        </p:nvCxnSpPr>
        <p:spPr>
          <a:xfrm>
            <a:off x="0" y="63119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6CE99B-AE25-459C-98FA-8D6077EBB7EB}"/>
              </a:ext>
            </a:extLst>
          </p:cNvPr>
          <p:cNvSpPr txBox="1"/>
          <p:nvPr/>
        </p:nvSpPr>
        <p:spPr>
          <a:xfrm>
            <a:off x="8794504" y="1646834"/>
            <a:ext cx="209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29376-4995-4E6F-BFAE-210B869FC7D0}"/>
              </a:ext>
            </a:extLst>
          </p:cNvPr>
          <p:cNvSpPr txBox="1"/>
          <p:nvPr/>
        </p:nvSpPr>
        <p:spPr>
          <a:xfrm>
            <a:off x="4450612" y="2016166"/>
            <a:ext cx="329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Singlet-Triplet transition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9A982F6B-44D5-4EBB-BBA1-1A5839DA64C8}"/>
              </a:ext>
            </a:extLst>
          </p:cNvPr>
          <p:cNvCxnSpPr/>
          <p:nvPr/>
        </p:nvCxnSpPr>
        <p:spPr>
          <a:xfrm flipH="1">
            <a:off x="5206482" y="2407298"/>
            <a:ext cx="889517" cy="110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7F2942-CB36-415B-A69B-69F18799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5003" cy="9333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Jablonski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Triplet Oxygen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A1C78C5D-E706-4740-9F0D-2333C98ADE4B}"/>
              </a:ext>
            </a:extLst>
          </p:cNvPr>
          <p:cNvCxnSpPr>
            <a:cxnSpLocks/>
          </p:cNvCxnSpPr>
          <p:nvPr/>
        </p:nvCxnSpPr>
        <p:spPr>
          <a:xfrm flipV="1">
            <a:off x="3125755" y="1408922"/>
            <a:ext cx="0" cy="41174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4E2170-1915-4BBB-8652-7E5B2B36A4BD}"/>
              </a:ext>
            </a:extLst>
          </p:cNvPr>
          <p:cNvSpPr txBox="1"/>
          <p:nvPr/>
        </p:nvSpPr>
        <p:spPr>
          <a:xfrm>
            <a:off x="2266673" y="16421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E(eV)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B8339CF3-AD5C-4302-B23C-D9159312CAC6}"/>
              </a:ext>
            </a:extLst>
          </p:cNvPr>
          <p:cNvCxnSpPr/>
          <p:nvPr/>
        </p:nvCxnSpPr>
        <p:spPr>
          <a:xfrm>
            <a:off x="8171832" y="2914156"/>
            <a:ext cx="11943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C25DE95F-A61A-4DF8-B1BC-1E288F7B8A20}"/>
              </a:ext>
            </a:extLst>
          </p:cNvPr>
          <p:cNvCxnSpPr/>
          <p:nvPr/>
        </p:nvCxnSpPr>
        <p:spPr>
          <a:xfrm>
            <a:off x="8246476" y="4510517"/>
            <a:ext cx="11943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5E52D5-D248-4E5B-B69B-3907A06406E7}"/>
              </a:ext>
            </a:extLst>
          </p:cNvPr>
          <p:cNvSpPr txBox="1"/>
          <p:nvPr/>
        </p:nvSpPr>
        <p:spPr>
          <a:xfrm>
            <a:off x="9189771" y="4003601"/>
            <a:ext cx="75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/>
              <a:t>3</a:t>
            </a:r>
            <a:r>
              <a:rPr lang="el-GR" sz="2400" dirty="0"/>
              <a:t>Σ</a:t>
            </a:r>
            <a:r>
              <a:rPr lang="en-US" sz="2400" baseline="-25000" dirty="0"/>
              <a:t>g</a:t>
            </a:r>
            <a:r>
              <a:rPr lang="en-US" sz="2400" baseline="30000" dirty="0"/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09CF2-2346-41D0-A819-6494941340B1}"/>
              </a:ext>
            </a:extLst>
          </p:cNvPr>
          <p:cNvSpPr txBox="1"/>
          <p:nvPr/>
        </p:nvSpPr>
        <p:spPr>
          <a:xfrm>
            <a:off x="9041253" y="2439172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</a:t>
            </a:r>
            <a:r>
              <a:rPr lang="el-GR" sz="2400" dirty="0"/>
              <a:t>Δ</a:t>
            </a:r>
            <a:r>
              <a:rPr lang="en-US" sz="2400" baseline="-25000" dirty="0"/>
              <a:t>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FEE1E-DEDE-491C-A576-207BBDA59728}"/>
              </a:ext>
            </a:extLst>
          </p:cNvPr>
          <p:cNvSpPr txBox="1"/>
          <p:nvPr/>
        </p:nvSpPr>
        <p:spPr>
          <a:xfrm>
            <a:off x="2218096" y="266117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7DF4F-A38D-4A71-B9D1-9B5687DA8D94}"/>
              </a:ext>
            </a:extLst>
          </p:cNvPr>
          <p:cNvSpPr txBox="1"/>
          <p:nvPr/>
        </p:nvSpPr>
        <p:spPr>
          <a:xfrm>
            <a:off x="2475064" y="409459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D0CA8F15-D830-4172-AEAA-C0C945598D66}"/>
              </a:ext>
            </a:extLst>
          </p:cNvPr>
          <p:cNvCxnSpPr/>
          <p:nvPr/>
        </p:nvCxnSpPr>
        <p:spPr>
          <a:xfrm>
            <a:off x="3125755" y="5526348"/>
            <a:ext cx="29702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B742877F-3ABF-4240-B7D2-FB02FE9AE5F3}"/>
              </a:ext>
            </a:extLst>
          </p:cNvPr>
          <p:cNvCxnSpPr>
            <a:cxnSpLocks/>
          </p:cNvCxnSpPr>
          <p:nvPr/>
        </p:nvCxnSpPr>
        <p:spPr>
          <a:xfrm flipV="1">
            <a:off x="8171832" y="3030503"/>
            <a:ext cx="0" cy="1293233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ABE8C8-C996-4D33-9F7E-B3A5DAED7A9E}"/>
              </a:ext>
            </a:extLst>
          </p:cNvPr>
          <p:cNvSpPr txBox="1"/>
          <p:nvPr/>
        </p:nvSpPr>
        <p:spPr>
          <a:xfrm>
            <a:off x="8117186" y="3483323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~1270 nm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C92384-DFDF-4494-A039-76AF7E9431DC}"/>
              </a:ext>
            </a:extLst>
          </p:cNvPr>
          <p:cNvSpPr txBox="1"/>
          <p:nvPr/>
        </p:nvSpPr>
        <p:spPr>
          <a:xfrm>
            <a:off x="24005" y="5745139"/>
            <a:ext cx="12025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Atkins P, de Paula J (2006). Atkins' Physical Chemistry (8th ed.).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W.H.Freeman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pp. 482–3.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Schweitzer C, Schmidt R (May 2003). "Physical Mechanisms of Generation and Deactivation of Singlet Oxygen". Chemical Reviews. 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(5): 1685–757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M. Plane, Research Report, Air Force Research Laboratory, European Office of Aerospace Research and Development (2012)</a:t>
            </a:r>
          </a:p>
        </p:txBody>
      </p: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9F97CCBD-23FD-4C2E-A35F-7066D859A2B2}"/>
              </a:ext>
            </a:extLst>
          </p:cNvPr>
          <p:cNvCxnSpPr/>
          <p:nvPr/>
        </p:nvCxnSpPr>
        <p:spPr>
          <a:xfrm>
            <a:off x="0" y="574514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CCF68B2-EE22-4F77-9F30-06799C5B7270}"/>
              </a:ext>
            </a:extLst>
          </p:cNvPr>
          <p:cNvSpPr txBox="1"/>
          <p:nvPr/>
        </p:nvSpPr>
        <p:spPr>
          <a:xfrm>
            <a:off x="9945538" y="2442837"/>
            <a:ext cx="5966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aseline="30000" dirty="0"/>
              <a:t>1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2413B0-A13B-4F0A-992B-013BB97E9F2E}"/>
              </a:ext>
            </a:extLst>
          </p:cNvPr>
          <p:cNvSpPr txBox="1"/>
          <p:nvPr/>
        </p:nvSpPr>
        <p:spPr>
          <a:xfrm>
            <a:off x="9984080" y="4279683"/>
            <a:ext cx="5966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D605D1-BEB4-4F24-A953-8CCA7F9DEA06}"/>
              </a:ext>
            </a:extLst>
          </p:cNvPr>
          <p:cNvSpPr txBox="1"/>
          <p:nvPr/>
        </p:nvSpPr>
        <p:spPr>
          <a:xfrm>
            <a:off x="9107181" y="1605899"/>
            <a:ext cx="3084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min lifetime in gas phase</a:t>
            </a:r>
          </a:p>
        </p:txBody>
      </p: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0FE76170-BF5D-4D67-8F00-64B66666E1F5}"/>
              </a:ext>
            </a:extLst>
          </p:cNvPr>
          <p:cNvCxnSpPr>
            <a:cxnSpLocks/>
          </p:cNvCxnSpPr>
          <p:nvPr/>
        </p:nvCxnSpPr>
        <p:spPr>
          <a:xfrm flipV="1">
            <a:off x="10580718" y="1993246"/>
            <a:ext cx="699992" cy="920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0626EAC3-AD94-4D24-83B9-604777720466}"/>
              </a:ext>
            </a:extLst>
          </p:cNvPr>
          <p:cNvCxnSpPr>
            <a:cxnSpLocks/>
          </p:cNvCxnSpPr>
          <p:nvPr/>
        </p:nvCxnSpPr>
        <p:spPr>
          <a:xfrm>
            <a:off x="4159925" y="4542338"/>
            <a:ext cx="25099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BD12648-0300-448F-B9ED-65AA5FB0F6AB}"/>
              </a:ext>
            </a:extLst>
          </p:cNvPr>
          <p:cNvCxnSpPr>
            <a:cxnSpLocks/>
          </p:cNvCxnSpPr>
          <p:nvPr/>
        </p:nvCxnSpPr>
        <p:spPr>
          <a:xfrm>
            <a:off x="6320700" y="2900837"/>
            <a:ext cx="1091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0315D241-14AB-48AD-9541-B274DF5B35AC}"/>
              </a:ext>
            </a:extLst>
          </p:cNvPr>
          <p:cNvCxnSpPr>
            <a:cxnSpLocks/>
          </p:cNvCxnSpPr>
          <p:nvPr/>
        </p:nvCxnSpPr>
        <p:spPr>
          <a:xfrm>
            <a:off x="4086808" y="2177912"/>
            <a:ext cx="10823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5AB781F-6F65-40E9-94CB-1E39CC3D3591}"/>
              </a:ext>
            </a:extLst>
          </p:cNvPr>
          <p:cNvSpPr txBox="1"/>
          <p:nvPr/>
        </p:nvSpPr>
        <p:spPr>
          <a:xfrm>
            <a:off x="4234285" y="401813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2C951-58DE-4F20-8A49-C337F9307A36}"/>
              </a:ext>
            </a:extLst>
          </p:cNvPr>
          <p:cNvSpPr txBox="1"/>
          <p:nvPr/>
        </p:nvSpPr>
        <p:spPr>
          <a:xfrm>
            <a:off x="7062460" y="236257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A93CC0-5499-450D-BEBC-F7984B769B85}"/>
              </a:ext>
            </a:extLst>
          </p:cNvPr>
          <p:cNvSpPr txBox="1"/>
          <p:nvPr/>
        </p:nvSpPr>
        <p:spPr>
          <a:xfrm>
            <a:off x="4059118" y="1650425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id="{6AF0E2D1-A049-4C00-B153-1A8EEBA2D002}"/>
              </a:ext>
            </a:extLst>
          </p:cNvPr>
          <p:cNvCxnSpPr>
            <a:cxnSpLocks/>
          </p:cNvCxnSpPr>
          <p:nvPr/>
        </p:nvCxnSpPr>
        <p:spPr>
          <a:xfrm>
            <a:off x="5196914" y="2203611"/>
            <a:ext cx="1058235" cy="689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>
            <a:extLst>
              <a:ext uri="{FF2B5EF4-FFF2-40B4-BE49-F238E27FC236}">
                <a16:creationId xmlns:a16="http://schemas.microsoft.com/office/drawing/2014/main" id="{5D8FCE49-A7B1-4F59-9DEA-1F049B218C11}"/>
              </a:ext>
            </a:extLst>
          </p:cNvPr>
          <p:cNvCxnSpPr>
            <a:cxnSpLocks/>
          </p:cNvCxnSpPr>
          <p:nvPr/>
        </p:nvCxnSpPr>
        <p:spPr>
          <a:xfrm flipH="1">
            <a:off x="5859628" y="2914156"/>
            <a:ext cx="1006913" cy="15890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>
            <a:extLst>
              <a:ext uri="{FF2B5EF4-FFF2-40B4-BE49-F238E27FC236}">
                <a16:creationId xmlns:a16="http://schemas.microsoft.com/office/drawing/2014/main" id="{A7195B29-94D9-402F-8DC9-A7733D3BACAC}"/>
              </a:ext>
            </a:extLst>
          </p:cNvPr>
          <p:cNvCxnSpPr>
            <a:cxnSpLocks/>
          </p:cNvCxnSpPr>
          <p:nvPr/>
        </p:nvCxnSpPr>
        <p:spPr>
          <a:xfrm flipH="1">
            <a:off x="6173809" y="2914156"/>
            <a:ext cx="992101" cy="15963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3ED7348-9B4B-405D-AB74-7170E063FBC9}"/>
              </a:ext>
            </a:extLst>
          </p:cNvPr>
          <p:cNvSpPr txBox="1"/>
          <p:nvPr/>
        </p:nvSpPr>
        <p:spPr>
          <a:xfrm>
            <a:off x="6025621" y="335026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63C6A3-9259-4F1A-8542-7E70CEA87A18}"/>
              </a:ext>
            </a:extLst>
          </p:cNvPr>
          <p:cNvSpPr txBox="1"/>
          <p:nvPr/>
        </p:nvSpPr>
        <p:spPr>
          <a:xfrm>
            <a:off x="6669859" y="3477838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0169A-9A78-4F38-8A33-3F7BC53C268A}"/>
              </a:ext>
            </a:extLst>
          </p:cNvPr>
          <p:cNvSpPr txBox="1"/>
          <p:nvPr/>
        </p:nvSpPr>
        <p:spPr>
          <a:xfrm>
            <a:off x="5745302" y="210319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5F137D-B14A-4CCA-BE54-22F6D2123F74}"/>
              </a:ext>
            </a:extLst>
          </p:cNvPr>
          <p:cNvSpPr txBox="1"/>
          <p:nvPr/>
        </p:nvSpPr>
        <p:spPr>
          <a:xfrm>
            <a:off x="4430903" y="4728091"/>
            <a:ext cx="21047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Photosensitizer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0196D4-D2DD-4608-BFE7-84CC3DC0D024}"/>
              </a:ext>
            </a:extLst>
          </p:cNvPr>
          <p:cNvSpPr txBox="1"/>
          <p:nvPr/>
        </p:nvSpPr>
        <p:spPr>
          <a:xfrm>
            <a:off x="8246476" y="4729685"/>
            <a:ext cx="11592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419138454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886</Words>
  <Application>Microsoft Office PowerPoint</Application>
  <PresentationFormat>Ευρεία οθόνη</PresentationFormat>
  <Paragraphs>114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Θέμα του Office</vt:lpstr>
      <vt:lpstr>Photodynamic Therapy</vt:lpstr>
      <vt:lpstr>Uses of light as therapeutic agent in the past</vt:lpstr>
      <vt:lpstr>History of Photodynamic Therapy</vt:lpstr>
      <vt:lpstr>Niels Finsen :Nobel Prize in Phototherapy ,1903</vt:lpstr>
      <vt:lpstr>Smallpox pustules and Tuberculosis infection</vt:lpstr>
      <vt:lpstr>How it works??</vt:lpstr>
      <vt:lpstr>Photodynamic Therapy Mechanism</vt:lpstr>
      <vt:lpstr>Energy diagram for Type I and Type II reactions in PDT</vt:lpstr>
      <vt:lpstr>Jablonski diagram of Singlet and Triplet Oxygen</vt:lpstr>
      <vt:lpstr>Photosensitizers for different clinical conditions</vt:lpstr>
      <vt:lpstr> </vt:lpstr>
      <vt:lpstr>Photofrin : The most known Photosensitizer in PDT </vt:lpstr>
      <vt:lpstr>  Two-Photon Excitation in PDT New approach in PDT </vt:lpstr>
      <vt:lpstr>Why using 2-photon excitation in PDT?</vt:lpstr>
      <vt:lpstr>Energy diagram of the excited states of Photosensitizers</vt:lpstr>
      <vt:lpstr>Spin Orbit Coupling Calculations for Singlet to Triplet Transitions</vt:lpstr>
      <vt:lpstr>Computed Spin Orbit Coupling for Radiationless Transitions</vt:lpstr>
      <vt:lpstr>Does PDT have any complications or side effects?</vt:lpstr>
      <vt:lpstr>Photophysical Characteristics of Efficient Photosensitizers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pumkin</dc:creator>
  <cp:lastModifiedBy>maria pumkin</cp:lastModifiedBy>
  <cp:revision>54</cp:revision>
  <dcterms:created xsi:type="dcterms:W3CDTF">2019-05-25T09:06:21Z</dcterms:created>
  <dcterms:modified xsi:type="dcterms:W3CDTF">2019-05-26T20:33:12Z</dcterms:modified>
</cp:coreProperties>
</file>